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embeddedFontLst>
    <p:embeddedFont>
      <p:font typeface="OPPOSans B" panose="02010600030101010101" charset="-122"/>
      <p:regular r:id="rId29"/>
    </p:embeddedFont>
    <p:embeddedFont>
      <p:font typeface="OPPOSans H" panose="02010600030101010101" charset="-122"/>
      <p:regular r:id="rId30"/>
    </p:embeddedFont>
    <p:embeddedFont>
      <p:font typeface="OPPOSans L" panose="02010600030101010101" charset="-122"/>
      <p:regular r:id="rId31"/>
    </p:embeddedFont>
    <p:embeddedFont>
      <p:font typeface="OPPOSans R" panose="02010600030101010101" charset="-122"/>
      <p:regular r:id="rId32"/>
    </p:embeddedFont>
    <p:embeddedFont>
      <p:font typeface="Source Han Sans" panose="02010600030101010101" charset="-122"/>
      <p:regular r:id="rId33"/>
    </p:embeddedFont>
    <p:embeddedFont>
      <p:font typeface="Source Han Sans CN Bold" panose="02010600030101010101" charset="-122"/>
      <p:regular r:id="rId3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660401" y="434898"/>
            <a:ext cx="813510" cy="591262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019993" y="5753647"/>
            <a:ext cx="1875922" cy="339626"/>
          </a:xfrm>
          <a:prstGeom prst="roundRect">
            <a:avLst>
              <a:gd name="adj" fmla="val 7698"/>
            </a:avLst>
          </a:prstGeom>
          <a:noFill/>
          <a:ln w="12700" cap="sq"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>
                    <a:alpha val="100000"/>
                  </a:schemeClr>
                </a:gs>
              </a:gsLst>
              <a:lin ang="0" scaled="0"/>
            </a:gradFill>
            <a:miter/>
          </a:ln>
          <a:effectLst/>
        </p:spPr>
        <p:txBody>
          <a:bodyPr vert="horz" wrap="square" lIns="76810" tIns="38405" rIns="76810" bIns="38405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974273" y="5712820"/>
            <a:ext cx="1967362" cy="421280"/>
          </a:xfrm>
          <a:prstGeom prst="roundRect">
            <a:avLst>
              <a:gd name="adj" fmla="val 7698"/>
            </a:avLst>
          </a:prstGeom>
          <a:noFill/>
          <a:ln w="12700" cap="sq"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>
                    <a:alpha val="10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76810" tIns="38405" rIns="76810" bIns="38405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934043"/>
            <a:ext cx="6014720" cy="3038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43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电商用户行为分析系统开发与应用</a:t>
            </a: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6919271" y="1313674"/>
            <a:ext cx="4690686" cy="469068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8714740" y="764109"/>
            <a:ext cx="2524760" cy="264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600">
                <a:ln w="12700">
                  <a:noFill/>
                </a:ln>
                <a:solidFill>
                  <a:srgbClr val="D1D1D1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1741170"/>
            <a:ext cx="6004560" cy="31015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131746" y="5744112"/>
            <a:ext cx="1652416" cy="335837"/>
          </a:xfrm>
          <a:prstGeom prst="round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8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时间：20XX.XX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5132070"/>
            <a:ext cx="6004560" cy="31015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5712820"/>
            <a:ext cx="1967362" cy="421280"/>
          </a:xfrm>
          <a:prstGeom prst="roundRect">
            <a:avLst>
              <a:gd name="adj" fmla="val 7698"/>
            </a:avLst>
          </a:prstGeom>
          <a:noFill/>
          <a:ln w="12700" cap="sq"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/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76810" tIns="38405" rIns="76810" bIns="38405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06120" y="5753647"/>
            <a:ext cx="1875922" cy="339626"/>
          </a:xfrm>
          <a:prstGeom prst="roundRect">
            <a:avLst>
              <a:gd name="adj" fmla="val 7698"/>
            </a:avLst>
          </a:prstGeom>
          <a:noFill/>
          <a:ln w="12700" cap="sq"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>
                    <a:alpha val="100000"/>
                  </a:schemeClr>
                </a:gs>
              </a:gsLst>
              <a:lin ang="0" scaled="0"/>
            </a:gradFill>
            <a:miter/>
          </a:ln>
          <a:effectLst/>
        </p:spPr>
        <p:txBody>
          <a:bodyPr vert="horz" wrap="square" lIns="76810" tIns="38405" rIns="76810" bIns="38405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61743" y="5744112"/>
            <a:ext cx="1564676" cy="335837"/>
          </a:xfrm>
          <a:prstGeom prst="round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8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</a:t>
            </a:r>
            <a:r>
              <a:rPr kumimoji="1" lang="en-US" altLang="zh-CN" sz="168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：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10815" t="176" r="51620" b="43370"/>
          <a:stretch>
            <a:fillRect/>
          </a:stretch>
        </p:blipFill>
        <p:spPr>
          <a:xfrm>
            <a:off x="835293" y="1316395"/>
            <a:ext cx="2686804" cy="2686804"/>
          </a:xfrm>
          <a:custGeom>
            <a:avLst/>
            <a:gdLst/>
            <a:ahLst/>
            <a:cxnLst/>
            <a:rect l="l" t="t" r="r" b="b"/>
            <a:pathLst>
              <a:path w="2686804" h="2686804">
                <a:moveTo>
                  <a:pt x="1343402" y="0"/>
                </a:moveTo>
                <a:cubicBezTo>
                  <a:pt x="2085342" y="0"/>
                  <a:pt x="2686804" y="601462"/>
                  <a:pt x="2686804" y="1343402"/>
                </a:cubicBezTo>
                <a:lnTo>
                  <a:pt x="2686804" y="2686804"/>
                </a:lnTo>
                <a:lnTo>
                  <a:pt x="1343402" y="2686804"/>
                </a:lnTo>
                <a:cubicBezTo>
                  <a:pt x="601462" y="2686804"/>
                  <a:pt x="0" y="2085342"/>
                  <a:pt x="0" y="1343402"/>
                </a:cubicBezTo>
                <a:cubicBezTo>
                  <a:pt x="0" y="601462"/>
                  <a:pt x="601462" y="0"/>
                  <a:pt x="1343402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/>
          </a:blip>
          <a:srcRect l="50150" t="24787" r="28662" b="43370"/>
          <a:stretch>
            <a:fillRect/>
          </a:stretch>
        </p:blipFill>
        <p:spPr>
          <a:xfrm>
            <a:off x="3566463" y="2487701"/>
            <a:ext cx="1515498" cy="1515498"/>
          </a:xfrm>
          <a:custGeom>
            <a:avLst/>
            <a:gdLst/>
            <a:ahLst/>
            <a:cxnLst/>
            <a:rect l="l" t="t" r="r" b="b"/>
            <a:pathLst>
              <a:path w="1515498" h="1515498">
                <a:moveTo>
                  <a:pt x="757749" y="0"/>
                </a:moveTo>
                <a:cubicBezTo>
                  <a:pt x="1176243" y="0"/>
                  <a:pt x="1515498" y="339255"/>
                  <a:pt x="1515498" y="757749"/>
                </a:cubicBezTo>
                <a:lnTo>
                  <a:pt x="1515497" y="757749"/>
                </a:lnTo>
                <a:cubicBezTo>
                  <a:pt x="1515497" y="1176243"/>
                  <a:pt x="1176242" y="1515498"/>
                  <a:pt x="757748" y="1515498"/>
                </a:cubicBezTo>
                <a:lnTo>
                  <a:pt x="0" y="1515498"/>
                </a:lnTo>
                <a:lnTo>
                  <a:pt x="0" y="757749"/>
                </a:lnTo>
                <a:cubicBezTo>
                  <a:pt x="0" y="339255"/>
                  <a:pt x="339255" y="0"/>
                  <a:pt x="757749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26911" t="59656" r="51620" b="8080"/>
          <a:stretch>
            <a:fillRect/>
          </a:stretch>
        </p:blipFill>
        <p:spPr>
          <a:xfrm>
            <a:off x="1986545" y="4063071"/>
            <a:ext cx="1535552" cy="1535552"/>
          </a:xfrm>
          <a:custGeom>
            <a:avLst/>
            <a:gdLst/>
            <a:ahLst/>
            <a:cxnLst/>
            <a:rect l="l" t="t" r="r" b="b"/>
            <a:pathLst>
              <a:path w="1535552" h="1535552">
                <a:moveTo>
                  <a:pt x="767777" y="0"/>
                </a:moveTo>
                <a:lnTo>
                  <a:pt x="1535552" y="0"/>
                </a:lnTo>
                <a:lnTo>
                  <a:pt x="1535552" y="767776"/>
                </a:lnTo>
                <a:cubicBezTo>
                  <a:pt x="1535552" y="1191807"/>
                  <a:pt x="1191807" y="1535552"/>
                  <a:pt x="767776" y="1535552"/>
                </a:cubicBezTo>
                <a:cubicBezTo>
                  <a:pt x="343745" y="1535552"/>
                  <a:pt x="0" y="1191807"/>
                  <a:pt x="0" y="767776"/>
                </a:cubicBezTo>
                <a:lnTo>
                  <a:pt x="1" y="767776"/>
                </a:lnTo>
                <a:cubicBezTo>
                  <a:pt x="1" y="343745"/>
                  <a:pt x="343746" y="0"/>
                  <a:pt x="767777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50150" t="59656" r="23239" b="352"/>
          <a:stretch>
            <a:fillRect/>
          </a:stretch>
        </p:blipFill>
        <p:spPr>
          <a:xfrm>
            <a:off x="3547038" y="4044651"/>
            <a:ext cx="1903354" cy="1903354"/>
          </a:xfrm>
          <a:custGeom>
            <a:avLst/>
            <a:gdLst/>
            <a:ahLst/>
            <a:cxnLst/>
            <a:rect l="l" t="t" r="r" b="b"/>
            <a:pathLst>
              <a:path w="1903354" h="1903354">
                <a:moveTo>
                  <a:pt x="0" y="0"/>
                </a:moveTo>
                <a:lnTo>
                  <a:pt x="951676" y="0"/>
                </a:lnTo>
                <a:cubicBezTo>
                  <a:pt x="1477272" y="0"/>
                  <a:pt x="1903353" y="426081"/>
                  <a:pt x="1903353" y="951677"/>
                </a:cubicBezTo>
                <a:lnTo>
                  <a:pt x="1903354" y="951677"/>
                </a:lnTo>
                <a:cubicBezTo>
                  <a:pt x="1903354" y="1477273"/>
                  <a:pt x="1477273" y="1903354"/>
                  <a:pt x="951677" y="1903354"/>
                </a:cubicBezTo>
                <a:cubicBezTo>
                  <a:pt x="426081" y="1903354"/>
                  <a:pt x="0" y="1477273"/>
                  <a:pt x="0" y="951677"/>
                </a:cubicBez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5724584" y="3980772"/>
            <a:ext cx="576000" cy="576000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724584" y="1719016"/>
            <a:ext cx="576000" cy="576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45907" y="1719016"/>
            <a:ext cx="486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MySQL数据库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445907" y="2032117"/>
            <a:ext cx="4860000" cy="17699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MySQL作为关系型数据库，其在系统中的应用，包括数据存储、查询优化等。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445907" y="3980772"/>
            <a:ext cx="486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Hadoop技术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60107" y="1858716"/>
            <a:ext cx="5039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760107" y="4144716"/>
            <a:ext cx="5039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445907" y="4292717"/>
            <a:ext cx="4860000" cy="17699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Hadoop在大数据处理中的应用，包括分布式存储和MapReduce编程模型。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数据存储与处理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0705390" y="434898"/>
            <a:ext cx="813510" cy="591262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86840" y="761569"/>
            <a:ext cx="2524760" cy="264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D1D1D1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23142" y="-92671"/>
            <a:ext cx="3257416" cy="37421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3800">
                <a:ln w="12700">
                  <a:noFill/>
                </a:ln>
                <a:gradFill>
                  <a:gsLst>
                    <a:gs pos="0">
                      <a:srgbClr val="BFBFBF">
                        <a:alpha val="100000"/>
                      </a:srgbClr>
                    </a:gs>
                    <a:gs pos="41000">
                      <a:srgbClr val="F4F5F5">
                        <a:alpha val="100000"/>
                      </a:srgbClr>
                    </a:gs>
                    <a:gs pos="78000">
                      <a:srgbClr val="BFBFBF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8100000" scaled="0"/>
                </a:gra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51265" y="3705365"/>
            <a:ext cx="2801171" cy="457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</a:schemeClr>
              </a:gs>
              <a:gs pos="41000">
                <a:schemeClr val="accent1">
                  <a:lumMod val="5000"/>
                  <a:lumOff val="95000"/>
                </a:schemeClr>
              </a:gs>
              <a:gs pos="7800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8100000" scaled="0"/>
          </a:gradFill>
          <a:ln w="12700" cap="sq">
            <a:noFill/>
            <a:miter/>
          </a:ln>
          <a:effectLst>
            <a:outerShdw blurRad="76200" dir="1500000" sy="23000" kx="12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847080" y="3833477"/>
            <a:ext cx="5209540" cy="22629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系统需求分析</a:t>
            </a: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950942" y="1405745"/>
            <a:ext cx="4690686" cy="4690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8720410" y="-333761"/>
            <a:ext cx="432000" cy="4647117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47205" y="2296585"/>
            <a:ext cx="4647115" cy="792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管理员后台管理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7205" y="3088586"/>
            <a:ext cx="4647115" cy="17716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管理员需要的功能，如商品管理、用户管理、订单处理等。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3054765" y="-333761"/>
            <a:ext cx="432000" cy="4647117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55207" y="1845799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Part 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12851" y="2296585"/>
            <a:ext cx="4647115" cy="792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用户交互界面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12851" y="3088586"/>
            <a:ext cx="4647115" cy="17716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用户端需要的功能，如商品浏览、购物车管理、个人中心等。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20853" y="1845799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Part 02</a:t>
            </a:r>
            <a:endParaRPr kumimoji="1" lang="zh-CN" altLang="en-US"/>
          </a:p>
        </p:txBody>
      </p:sp>
      <p:cxnSp>
        <p:nvCxnSpPr>
          <p:cNvPr id="11" name="标题 1"/>
          <p:cNvCxnSpPr/>
          <p:nvPr/>
        </p:nvCxnSpPr>
        <p:spPr>
          <a:xfrm>
            <a:off x="973333" y="5354199"/>
            <a:ext cx="5724000" cy="0"/>
          </a:xfrm>
          <a:prstGeom prst="line">
            <a:avLst/>
          </a:prstGeom>
          <a:noFill/>
          <a:ln w="19050" cap="sq">
            <a:solidFill>
              <a:schemeClr val="accent1">
                <a:lumMod val="40000"/>
                <a:lumOff val="60000"/>
              </a:schemeClr>
            </a:solidFill>
            <a:round/>
            <a:headEnd type="none"/>
            <a:tailEnd type="none"/>
          </a:ln>
        </p:spPr>
      </p:cxnSp>
      <p:sp>
        <p:nvSpPr>
          <p:cNvPr id="12" name="标题 1"/>
          <p:cNvSpPr txBox="1"/>
          <p:nvPr/>
        </p:nvSpPr>
        <p:spPr>
          <a:xfrm>
            <a:off x="6638981" y="5300199"/>
            <a:ext cx="108000" cy="108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19334" y="5300199"/>
            <a:ext cx="108000" cy="108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功能需求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77290" y="2001520"/>
            <a:ext cx="3759200" cy="375920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1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77290" y="2499360"/>
            <a:ext cx="2763520" cy="276352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77290" y="2631440"/>
            <a:ext cx="2499360" cy="249936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89718" y="2843868"/>
            <a:ext cx="2074504" cy="2074504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93000">
                  <a:schemeClr val="bg1">
                    <a:alpha val="0"/>
                  </a:schemeClr>
                </a:gs>
              </a:gsLst>
              <a:lin ang="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1891360" y="3430529"/>
            <a:ext cx="1071220" cy="90118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2310130" y="2926080"/>
            <a:ext cx="2357120" cy="5486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785297" y="2776179"/>
            <a:ext cx="6216713" cy="8987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系统响应时间的要求，确保用户操作流畅。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552034" y="3014469"/>
            <a:ext cx="1779936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系统响应时间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4389120" y="3147061"/>
            <a:ext cx="137160" cy="118241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310130" y="4352209"/>
            <a:ext cx="2357120" cy="5486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785297" y="4202308"/>
            <a:ext cx="6216713" cy="8987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系统需要支持的并发用户数，保证高峰时段的稳定运行。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552034" y="4440598"/>
            <a:ext cx="1779936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并发用户支持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>
            <a:off x="4389120" y="4573190"/>
            <a:ext cx="137160" cy="118241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性能需求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11987" y="2125513"/>
            <a:ext cx="3406913" cy="3438499"/>
          </a:xfrm>
          <a:prstGeom prst="roundRect">
            <a:avLst>
              <a:gd name="adj" fmla="val 5641"/>
            </a:avLst>
          </a:prstGeom>
          <a:solidFill>
            <a:schemeClr val="bg1"/>
          </a:solidFill>
          <a:ln w="2857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126" y="2729374"/>
            <a:ext cx="3113774" cy="2636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保护用户数据不被非法访问和篡改。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125513"/>
            <a:ext cx="3406913" cy="3438499"/>
          </a:xfrm>
          <a:prstGeom prst="roundRect">
            <a:avLst>
              <a:gd name="adj" fmla="val 5641"/>
            </a:avLst>
          </a:prstGeom>
          <a:solidFill>
            <a:schemeClr val="bg1"/>
          </a:solidFill>
          <a:ln w="285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6969" y="2729374"/>
            <a:ext cx="3113774" cy="2636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防范SQL注入、XSS攻击等网络安全威胁。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019507" y="1700387"/>
            <a:ext cx="815260" cy="1660403"/>
          </a:xfrm>
          <a:custGeom>
            <a:avLst/>
            <a:gdLst>
              <a:gd name="connsiteX0" fmla="*/ 0 w 815260"/>
              <a:gd name="connsiteY0" fmla="*/ 0 h 1660403"/>
              <a:gd name="connsiteX1" fmla="*/ 35496 w 815260"/>
              <a:gd name="connsiteY1" fmla="*/ 6906 h 1660403"/>
              <a:gd name="connsiteX2" fmla="*/ 83009 w 815260"/>
              <a:gd name="connsiteY2" fmla="*/ 38457 h 1660403"/>
              <a:gd name="connsiteX3" fmla="*/ 773193 w 815260"/>
              <a:gd name="connsiteY3" fmla="*/ 728641 h 1660403"/>
              <a:gd name="connsiteX4" fmla="*/ 773193 w 815260"/>
              <a:gd name="connsiteY4" fmla="*/ 931761 h 1660403"/>
              <a:gd name="connsiteX5" fmla="*/ 83009 w 815260"/>
              <a:gd name="connsiteY5" fmla="*/ 1621945 h 1660403"/>
              <a:gd name="connsiteX6" fmla="*/ 35496 w 815260"/>
              <a:gd name="connsiteY6" fmla="*/ 1653496 h 1660403"/>
              <a:gd name="connsiteX7" fmla="*/ 0 w 815260"/>
              <a:gd name="connsiteY7" fmla="*/ 1660403 h 1660403"/>
              <a:gd name="connsiteX8" fmla="*/ 0 w 815260"/>
              <a:gd name="connsiteY8" fmla="*/ 0 h 1660403"/>
            </a:gdLst>
            <a:ahLst/>
            <a:cxnLst/>
            <a:rect l="l" t="t" r="r" b="b"/>
            <a:pathLst>
              <a:path w="815260" h="1660403">
                <a:moveTo>
                  <a:pt x="0" y="0"/>
                </a:moveTo>
                <a:lnTo>
                  <a:pt x="35496" y="6906"/>
                </a:lnTo>
                <a:cubicBezTo>
                  <a:pt x="52786" y="13918"/>
                  <a:pt x="68987" y="24435"/>
                  <a:pt x="83009" y="38457"/>
                </a:cubicBezTo>
                <a:lnTo>
                  <a:pt x="773193" y="728641"/>
                </a:lnTo>
                <a:cubicBezTo>
                  <a:pt x="829283" y="784731"/>
                  <a:pt x="829283" y="875671"/>
                  <a:pt x="773193" y="931761"/>
                </a:cubicBezTo>
                <a:lnTo>
                  <a:pt x="83009" y="1621945"/>
                </a:lnTo>
                <a:cubicBezTo>
                  <a:pt x="68987" y="1635968"/>
                  <a:pt x="52786" y="1646485"/>
                  <a:pt x="35496" y="1653496"/>
                </a:cubicBezTo>
                <a:lnTo>
                  <a:pt x="0" y="166040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2700000">
            <a:off x="5496048" y="2025680"/>
            <a:ext cx="1009816" cy="1009816"/>
          </a:xfrm>
          <a:prstGeom prst="roundRect">
            <a:avLst>
              <a:gd name="adj" fmla="val 113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700000">
            <a:off x="5627386" y="2157019"/>
            <a:ext cx="747141" cy="747141"/>
          </a:xfrm>
          <a:prstGeom prst="roundRect">
            <a:avLst>
              <a:gd name="adj" fmla="val 11369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576860" y="2361311"/>
            <a:ext cx="848192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32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5217753" y="3558539"/>
            <a:ext cx="815260" cy="1660403"/>
          </a:xfrm>
          <a:custGeom>
            <a:avLst/>
            <a:gdLst>
              <a:gd name="connsiteX0" fmla="*/ 0 w 815260"/>
              <a:gd name="connsiteY0" fmla="*/ 0 h 1660403"/>
              <a:gd name="connsiteX1" fmla="*/ 35496 w 815260"/>
              <a:gd name="connsiteY1" fmla="*/ 6906 h 1660403"/>
              <a:gd name="connsiteX2" fmla="*/ 83009 w 815260"/>
              <a:gd name="connsiteY2" fmla="*/ 38457 h 1660403"/>
              <a:gd name="connsiteX3" fmla="*/ 773193 w 815260"/>
              <a:gd name="connsiteY3" fmla="*/ 728641 h 1660403"/>
              <a:gd name="connsiteX4" fmla="*/ 773193 w 815260"/>
              <a:gd name="connsiteY4" fmla="*/ 931761 h 1660403"/>
              <a:gd name="connsiteX5" fmla="*/ 83009 w 815260"/>
              <a:gd name="connsiteY5" fmla="*/ 1621945 h 1660403"/>
              <a:gd name="connsiteX6" fmla="*/ 35496 w 815260"/>
              <a:gd name="connsiteY6" fmla="*/ 1653496 h 1660403"/>
              <a:gd name="connsiteX7" fmla="*/ 0 w 815260"/>
              <a:gd name="connsiteY7" fmla="*/ 1660403 h 1660403"/>
              <a:gd name="connsiteX8" fmla="*/ 0 w 815260"/>
              <a:gd name="connsiteY8" fmla="*/ 0 h 1660403"/>
            </a:gdLst>
            <a:ahLst/>
            <a:cxnLst/>
            <a:rect l="l" t="t" r="r" b="b"/>
            <a:pathLst>
              <a:path w="815260" h="1660403">
                <a:moveTo>
                  <a:pt x="0" y="0"/>
                </a:moveTo>
                <a:lnTo>
                  <a:pt x="35496" y="6906"/>
                </a:lnTo>
                <a:cubicBezTo>
                  <a:pt x="52786" y="13918"/>
                  <a:pt x="68987" y="24435"/>
                  <a:pt x="83009" y="38457"/>
                </a:cubicBezTo>
                <a:lnTo>
                  <a:pt x="773193" y="728641"/>
                </a:lnTo>
                <a:cubicBezTo>
                  <a:pt x="829283" y="784731"/>
                  <a:pt x="829283" y="875671"/>
                  <a:pt x="773193" y="931761"/>
                </a:cubicBezTo>
                <a:lnTo>
                  <a:pt x="83009" y="1621945"/>
                </a:lnTo>
                <a:cubicBezTo>
                  <a:pt x="68987" y="1635968"/>
                  <a:pt x="52786" y="1646485"/>
                  <a:pt x="35496" y="1653496"/>
                </a:cubicBezTo>
                <a:lnTo>
                  <a:pt x="0" y="166040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8900000" flipH="1">
            <a:off x="5546656" y="3883832"/>
            <a:ext cx="1009816" cy="1009816"/>
          </a:xfrm>
          <a:prstGeom prst="roundRect">
            <a:avLst>
              <a:gd name="adj" fmla="val 11369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8900000" flipH="1">
            <a:off x="5677993" y="4015170"/>
            <a:ext cx="747141" cy="747141"/>
          </a:xfrm>
          <a:prstGeom prst="roundRect">
            <a:avLst>
              <a:gd name="adj" fmla="val 11369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627468" y="4219463"/>
            <a:ext cx="848192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3200">
                <a:ln w="12700">
                  <a:noFill/>
                </a:ln>
                <a:solidFill>
                  <a:srgbClr val="E9713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956834" y="2417283"/>
            <a:ext cx="206734" cy="206734"/>
          </a:xfrm>
          <a:prstGeom prst="ellipse">
            <a:avLst/>
          </a:prstGeom>
          <a:solidFill>
            <a:schemeClr val="bg1"/>
          </a:solidFill>
          <a:ln w="285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4155065" y="2520650"/>
            <a:ext cx="1334980" cy="3976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  <p:grpSp>
        <p:nvGrpSpPr>
          <p:cNvPr id="17" name="组合 16"/>
          <p:cNvGrpSpPr/>
          <p:nvPr/>
        </p:nvGrpSpPr>
        <p:grpSpPr>
          <a:xfrm>
            <a:off x="6668229" y="4301742"/>
            <a:ext cx="1541714" cy="206734"/>
            <a:chOff x="6668229" y="4301742"/>
            <a:chExt cx="1541714" cy="206734"/>
          </a:xfrm>
        </p:grpSpPr>
        <p:sp>
          <p:nvSpPr>
            <p:cNvPr id="18" name="标题 1"/>
            <p:cNvSpPr txBox="1"/>
            <p:nvPr/>
          </p:nvSpPr>
          <p:spPr>
            <a:xfrm rot="10800000">
              <a:off x="8003209" y="4301742"/>
              <a:ext cx="206734" cy="206734"/>
            </a:xfrm>
            <a:prstGeom prst="ellipse">
              <a:avLst/>
            </a:prstGeom>
            <a:solidFill>
              <a:schemeClr val="bg1"/>
            </a:solidFill>
            <a:ln w="28575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9" name="标题 1"/>
            <p:cNvCxnSpPr/>
            <p:nvPr/>
          </p:nvCxnSpPr>
          <p:spPr>
            <a:xfrm rot="10800000">
              <a:off x="6668229" y="4401133"/>
              <a:ext cx="1334980" cy="3976"/>
            </a:xfrm>
            <a:prstGeom prst="line">
              <a:avLst/>
            </a:prstGeom>
            <a:noFill/>
            <a:ln w="28575" cap="sq">
              <a:solidFill>
                <a:schemeClr val="accent2"/>
              </a:solidFill>
              <a:miter/>
            </a:ln>
          </p:spPr>
        </p:cxnSp>
      </p:grpSp>
      <p:sp>
        <p:nvSpPr>
          <p:cNvPr id="20" name="标题 1"/>
          <p:cNvSpPr txBox="1"/>
          <p:nvPr/>
        </p:nvSpPr>
        <p:spPr>
          <a:xfrm>
            <a:off x="807697" y="2376842"/>
            <a:ext cx="3112319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数据安全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278126" y="2376842"/>
            <a:ext cx="3112319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系统安全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安全需求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0705390" y="434898"/>
            <a:ext cx="813510" cy="591262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86840" y="761569"/>
            <a:ext cx="2524760" cy="264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D1D1D1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23142" y="-92671"/>
            <a:ext cx="3257416" cy="37421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3800">
                <a:ln w="12700">
                  <a:noFill/>
                </a:ln>
                <a:gradFill>
                  <a:gsLst>
                    <a:gs pos="0">
                      <a:srgbClr val="BFBFBF">
                        <a:alpha val="100000"/>
                      </a:srgbClr>
                    </a:gs>
                    <a:gs pos="41000">
                      <a:srgbClr val="F4F5F5">
                        <a:alpha val="100000"/>
                      </a:srgbClr>
                    </a:gs>
                    <a:gs pos="78000">
                      <a:srgbClr val="BFBFBF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8100000" scaled="0"/>
                </a:gra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51265" y="3705365"/>
            <a:ext cx="2801171" cy="457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</a:schemeClr>
              </a:gs>
              <a:gs pos="41000">
                <a:schemeClr val="accent1">
                  <a:lumMod val="5000"/>
                  <a:lumOff val="95000"/>
                </a:schemeClr>
              </a:gs>
              <a:gs pos="7800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8100000" scaled="0"/>
          </a:gradFill>
          <a:ln w="12700" cap="sq">
            <a:noFill/>
            <a:miter/>
          </a:ln>
          <a:effectLst>
            <a:outerShdw blurRad="76200" dir="1500000" sy="23000" kx="12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847080" y="3833477"/>
            <a:ext cx="5209540" cy="22629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系统设计</a:t>
            </a: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950942" y="1405745"/>
            <a:ext cx="4690686" cy="4690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355117" y="2021109"/>
            <a:ext cx="4860000" cy="236039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635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06146" y="2021109"/>
            <a:ext cx="4860000" cy="236039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635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06120" y="1721082"/>
            <a:ext cx="600054" cy="60005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13816" y="2225260"/>
            <a:ext cx="3573143" cy="4086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模块化设计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13817" y="2865119"/>
            <a:ext cx="3570888" cy="12369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系统功能如何模块化，便于管理和维护。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69846" y="2237809"/>
            <a:ext cx="35814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>
            <a:spAutoFit/>
          </a:bodyPr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用户界面设计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69846" y="2865119"/>
            <a:ext cx="3570888" cy="12369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用户界面的设计原则和交互流程。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898510" y="1721082"/>
            <a:ext cx="600054" cy="60005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标题 1"/>
          <p:cNvCxnSpPr/>
          <p:nvPr/>
        </p:nvCxnSpPr>
        <p:spPr>
          <a:xfrm>
            <a:off x="1397511" y="2636657"/>
            <a:ext cx="1136139" cy="0"/>
          </a:xfrm>
          <a:prstGeom prst="line">
            <a:avLst/>
          </a:prstGeom>
          <a:noFill/>
          <a:ln w="6350" cap="sq">
            <a:solidFill>
              <a:schemeClr val="tx1"/>
            </a:solidFill>
            <a:miter/>
          </a:ln>
        </p:spPr>
      </p:cxnSp>
      <p:cxnSp>
        <p:nvCxnSpPr>
          <p:cNvPr id="12" name="标题 1"/>
          <p:cNvCxnSpPr/>
          <p:nvPr/>
        </p:nvCxnSpPr>
        <p:spPr>
          <a:xfrm>
            <a:off x="6794523" y="2636657"/>
            <a:ext cx="1136139" cy="0"/>
          </a:xfrm>
          <a:prstGeom prst="line">
            <a:avLst/>
          </a:prstGeom>
          <a:noFill/>
          <a:ln w="6350" cap="sq">
            <a:solidFill>
              <a:schemeClr val="tx1"/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5048283" y="2931304"/>
            <a:ext cx="540000" cy="540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63500" sx="102000" sy="1020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197111" y="3075304"/>
            <a:ext cx="242345" cy="252000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362079" y="2931304"/>
            <a:ext cx="540000" cy="540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63500" sx="102000" sy="1020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506080" y="3090993"/>
            <a:ext cx="252000" cy="220622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42316" y="1818860"/>
            <a:ext cx="512443" cy="4086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940416" y="1818860"/>
            <a:ext cx="512443" cy="4086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功能结构设计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97605" y="2018571"/>
            <a:ext cx="4427095" cy="576000"/>
          </a:xfrm>
          <a:prstGeom prst="round2DiagRect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30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28701" y="2018571"/>
            <a:ext cx="576000" cy="576000"/>
          </a:xfrm>
          <a:prstGeom prst="round2DiagRect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3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218805" y="2018571"/>
            <a:ext cx="4427095" cy="576000"/>
          </a:xfrm>
          <a:prstGeom prst="round2DiagRect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30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749901" y="2018571"/>
            <a:ext cx="576000" cy="576000"/>
          </a:xfrm>
          <a:prstGeom prst="round2DiagRect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3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54701" y="2159701"/>
            <a:ext cx="324000" cy="29374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888350" y="2144571"/>
            <a:ext cx="299102" cy="32400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33450" y="2110113"/>
            <a:ext cx="4083100" cy="368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E-R图设计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461150" y="2110113"/>
            <a:ext cx="4083100" cy="368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表结构设计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64250" y="2745113"/>
            <a:ext cx="4680000" cy="28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数据库的实体关系图设计，展示数据实体和关系。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43050" y="2745113"/>
            <a:ext cx="4680000" cy="2908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详细说明数据库表的结构设计，包括字段类型、长度和默认值。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数据库设计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0705390" y="434898"/>
            <a:ext cx="813510" cy="591262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86840" y="761569"/>
            <a:ext cx="2524760" cy="264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D1D1D1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23142" y="-92671"/>
            <a:ext cx="3257416" cy="37421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3800">
                <a:ln w="12700">
                  <a:noFill/>
                </a:ln>
                <a:gradFill>
                  <a:gsLst>
                    <a:gs pos="0">
                      <a:srgbClr val="BFBFBF">
                        <a:alpha val="100000"/>
                      </a:srgbClr>
                    </a:gs>
                    <a:gs pos="41000">
                      <a:srgbClr val="F4F5F5">
                        <a:alpha val="100000"/>
                      </a:srgbClr>
                    </a:gs>
                    <a:gs pos="78000">
                      <a:srgbClr val="BFBFBF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8100000" scaled="0"/>
                </a:gra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51265" y="3705365"/>
            <a:ext cx="2801171" cy="457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</a:schemeClr>
              </a:gs>
              <a:gs pos="41000">
                <a:schemeClr val="accent1">
                  <a:lumMod val="5000"/>
                  <a:lumOff val="95000"/>
                </a:schemeClr>
              </a:gs>
              <a:gs pos="7800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8100000" scaled="0"/>
          </a:gradFill>
          <a:ln w="12700" cap="sq">
            <a:noFill/>
            <a:miter/>
          </a:ln>
          <a:effectLst>
            <a:outerShdw blurRad="76200" dir="1500000" sy="23000" kx="12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847080" y="3833477"/>
            <a:ext cx="5209540" cy="22629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系统实现</a:t>
            </a: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950942" y="1405745"/>
            <a:ext cx="4690686" cy="4690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700000">
            <a:off x="1453104" y="1493122"/>
            <a:ext cx="1724617" cy="1724617"/>
          </a:xfrm>
          <a:prstGeom prst="roundRect">
            <a:avLst>
              <a:gd name="adj" fmla="val 8491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16273" t="2484" r="20381" b="2602"/>
          <a:stretch>
            <a:fillRect/>
          </a:stretch>
        </p:blipFill>
        <p:spPr>
          <a:xfrm>
            <a:off x="1507012" y="1242686"/>
            <a:ext cx="2225491" cy="2225490"/>
          </a:xfrm>
          <a:custGeom>
            <a:avLst/>
            <a:gdLst/>
            <a:ahLst/>
            <a:cxnLst/>
            <a:rect l="l" t="t" r="r" b="b"/>
            <a:pathLst>
              <a:path w="2225491" h="2225490">
                <a:moveTo>
                  <a:pt x="1112746" y="0"/>
                </a:moveTo>
                <a:cubicBezTo>
                  <a:pt x="1148733" y="0"/>
                  <a:pt x="1184719" y="13728"/>
                  <a:pt x="1212175" y="41185"/>
                </a:cubicBezTo>
                <a:lnTo>
                  <a:pt x="2184306" y="1013316"/>
                </a:lnTo>
                <a:cubicBezTo>
                  <a:pt x="2239220" y="1068230"/>
                  <a:pt x="2239220" y="1157260"/>
                  <a:pt x="2184306" y="1212174"/>
                </a:cubicBezTo>
                <a:lnTo>
                  <a:pt x="1212175" y="2184305"/>
                </a:lnTo>
                <a:cubicBezTo>
                  <a:pt x="1157262" y="2239219"/>
                  <a:pt x="1068231" y="2239219"/>
                  <a:pt x="1013317" y="2184305"/>
                </a:cubicBezTo>
                <a:lnTo>
                  <a:pt x="41185" y="1212174"/>
                </a:lnTo>
                <a:cubicBezTo>
                  <a:pt x="-13728" y="1157260"/>
                  <a:pt x="-13728" y="1068230"/>
                  <a:pt x="41185" y="1013316"/>
                </a:cubicBezTo>
                <a:lnTo>
                  <a:pt x="1013317" y="41185"/>
                </a:lnTo>
                <a:cubicBezTo>
                  <a:pt x="1040774" y="13728"/>
                  <a:pt x="1076760" y="0"/>
                  <a:pt x="111274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4011969" y="2447313"/>
            <a:ext cx="6748037" cy="102086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如何实现商品信息的个性化推荐。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72352" y="1501206"/>
            <a:ext cx="5863435" cy="6018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首页推荐系统</a:t>
            </a: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4011970" y="2263549"/>
            <a:ext cx="6673017" cy="0"/>
          </a:xfrm>
          <a:prstGeom prst="line">
            <a:avLst/>
          </a:prstGeom>
          <a:noFill/>
          <a:ln w="12700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 rot="2700000">
            <a:off x="4117767" y="1546715"/>
            <a:ext cx="510834" cy="510834"/>
          </a:xfrm>
          <a:prstGeom prst="roundRect">
            <a:avLst>
              <a:gd name="adj" fmla="val 849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07167" y="1656789"/>
            <a:ext cx="332034" cy="290686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700000">
            <a:off x="1453104" y="4092588"/>
            <a:ext cx="1724617" cy="1724617"/>
          </a:xfrm>
          <a:prstGeom prst="roundRect">
            <a:avLst>
              <a:gd name="adj" fmla="val 8491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/>
          </a:blip>
          <a:srcRect l="19135" r="19135"/>
          <a:stretch>
            <a:fillRect/>
          </a:stretch>
        </p:blipFill>
        <p:spPr>
          <a:xfrm>
            <a:off x="1507012" y="3842152"/>
            <a:ext cx="2225491" cy="2225490"/>
          </a:xfrm>
          <a:custGeom>
            <a:avLst/>
            <a:gdLst/>
            <a:ahLst/>
            <a:cxnLst/>
            <a:rect l="l" t="t" r="r" b="b"/>
            <a:pathLst>
              <a:path w="2225491" h="2225490">
                <a:moveTo>
                  <a:pt x="1112746" y="0"/>
                </a:moveTo>
                <a:cubicBezTo>
                  <a:pt x="1148733" y="0"/>
                  <a:pt x="1184719" y="13728"/>
                  <a:pt x="1212175" y="41185"/>
                </a:cubicBezTo>
                <a:lnTo>
                  <a:pt x="2184306" y="1013316"/>
                </a:lnTo>
                <a:cubicBezTo>
                  <a:pt x="2239220" y="1068230"/>
                  <a:pt x="2239220" y="1157260"/>
                  <a:pt x="2184306" y="1212174"/>
                </a:cubicBezTo>
                <a:lnTo>
                  <a:pt x="1212175" y="2184305"/>
                </a:lnTo>
                <a:cubicBezTo>
                  <a:pt x="1157262" y="2239219"/>
                  <a:pt x="1068231" y="2239219"/>
                  <a:pt x="1013317" y="2184305"/>
                </a:cubicBezTo>
                <a:lnTo>
                  <a:pt x="41185" y="1212174"/>
                </a:lnTo>
                <a:cubicBezTo>
                  <a:pt x="-13728" y="1157260"/>
                  <a:pt x="-13728" y="1068230"/>
                  <a:pt x="41185" y="1013316"/>
                </a:cubicBezTo>
                <a:lnTo>
                  <a:pt x="1013317" y="41185"/>
                </a:lnTo>
                <a:cubicBezTo>
                  <a:pt x="1040774" y="13728"/>
                  <a:pt x="1076760" y="0"/>
                  <a:pt x="1112746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4011969" y="5046779"/>
            <a:ext cx="6748037" cy="102086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购物车功能的具体实现，包括添加、删除商品等。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872352" y="4100672"/>
            <a:ext cx="5863435" cy="60185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购物车管理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4011970" y="4863015"/>
            <a:ext cx="6673017" cy="0"/>
          </a:xfrm>
          <a:prstGeom prst="line">
            <a:avLst/>
          </a:prstGeom>
          <a:noFill/>
          <a:ln w="12700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15" name="标题 1"/>
          <p:cNvSpPr txBox="1"/>
          <p:nvPr/>
        </p:nvSpPr>
        <p:spPr>
          <a:xfrm rot="2700000">
            <a:off x="4117767" y="4146181"/>
            <a:ext cx="510834" cy="510834"/>
          </a:xfrm>
          <a:prstGeom prst="roundRect">
            <a:avLst>
              <a:gd name="adj" fmla="val 849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207167" y="4235581"/>
            <a:ext cx="332034" cy="33203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前台功能实现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03277" y="1386959"/>
            <a:ext cx="20447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r"/>
            <a:r>
              <a:rPr kumimoji="1" lang="en-US" altLang="zh-CN" sz="28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</a:t>
            </a: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atalogue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421625" y="1867298"/>
            <a:ext cx="1308100" cy="609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/>
            <a:r>
              <a:rPr kumimoji="1" lang="en-US" altLang="zh-CN" sz="4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1468152" y="-1011522"/>
            <a:ext cx="673668" cy="3609975"/>
          </a:xfrm>
          <a:prstGeom prst="rect">
            <a:avLst/>
          </a:pr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1839602" y="3614200"/>
            <a:ext cx="5040000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073175" y="1069000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480747" y="1139544"/>
            <a:ext cx="57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电商用户行为分析系统概述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073175" y="1811559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480747" y="1880903"/>
            <a:ext cx="57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系统开发技术栈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73175" y="2554118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80747" y="2622262"/>
            <a:ext cx="57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系统需求分析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073175" y="3296677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4.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480747" y="3363621"/>
            <a:ext cx="57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系统设计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073175" y="4039236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5.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480747" y="4104980"/>
            <a:ext cx="57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系统实现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073175" y="4781795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6.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480747" y="4846339"/>
            <a:ext cx="57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系统测试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073175" y="5524356"/>
            <a:ext cx="423953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7.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480747" y="5587700"/>
            <a:ext cx="576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总结与展望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7488387" y="1315818"/>
            <a:ext cx="2688926" cy="1312762"/>
          </a:xfrm>
          <a:custGeom>
            <a:avLst/>
            <a:gdLst>
              <a:gd name="connsiteX0" fmla="*/ 0 w 2688926"/>
              <a:gd name="connsiteY0" fmla="*/ 0 h 1312762"/>
              <a:gd name="connsiteX1" fmla="*/ 325445 w 2688926"/>
              <a:gd name="connsiteY1" fmla="*/ 0 h 1312762"/>
              <a:gd name="connsiteX2" fmla="*/ 329029 w 2688926"/>
              <a:gd name="connsiteY2" fmla="*/ 70974 h 1312762"/>
              <a:gd name="connsiteX3" fmla="*/ 1344463 w 2688926"/>
              <a:gd name="connsiteY3" fmla="*/ 987317 h 1312762"/>
              <a:gd name="connsiteX4" fmla="*/ 2359897 w 2688926"/>
              <a:gd name="connsiteY4" fmla="*/ 70974 h 1312762"/>
              <a:gd name="connsiteX5" fmla="*/ 2363481 w 2688926"/>
              <a:gd name="connsiteY5" fmla="*/ 0 h 1312762"/>
              <a:gd name="connsiteX6" fmla="*/ 2688926 w 2688926"/>
              <a:gd name="connsiteY6" fmla="*/ 0 h 1312762"/>
              <a:gd name="connsiteX7" fmla="*/ 2683662 w 2688926"/>
              <a:gd name="connsiteY7" fmla="*/ 104249 h 1312762"/>
              <a:gd name="connsiteX8" fmla="*/ 1344463 w 2688926"/>
              <a:gd name="connsiteY8" fmla="*/ 1312762 h 1312762"/>
              <a:gd name="connsiteX9" fmla="*/ 5264 w 2688926"/>
              <a:gd name="connsiteY9" fmla="*/ 104249 h 1312762"/>
            </a:gdLst>
            <a:ahLst/>
            <a:cxnLst/>
            <a:rect l="l" t="t" r="r" b="b"/>
            <a:pathLst>
              <a:path w="2688926" h="1312762">
                <a:moveTo>
                  <a:pt x="0" y="0"/>
                </a:moveTo>
                <a:lnTo>
                  <a:pt x="325445" y="0"/>
                </a:lnTo>
                <a:lnTo>
                  <a:pt x="329029" y="70974"/>
                </a:lnTo>
                <a:cubicBezTo>
                  <a:pt x="381299" y="585670"/>
                  <a:pt x="815977" y="987317"/>
                  <a:pt x="1344463" y="987317"/>
                </a:cubicBezTo>
                <a:cubicBezTo>
                  <a:pt x="1872950" y="987317"/>
                  <a:pt x="2307627" y="585670"/>
                  <a:pt x="2359897" y="70974"/>
                </a:cubicBezTo>
                <a:lnTo>
                  <a:pt x="2363481" y="0"/>
                </a:lnTo>
                <a:lnTo>
                  <a:pt x="2688926" y="0"/>
                </a:lnTo>
                <a:lnTo>
                  <a:pt x="2683662" y="104249"/>
                </a:lnTo>
                <a:cubicBezTo>
                  <a:pt x="2614726" y="783053"/>
                  <a:pt x="2041455" y="1312762"/>
                  <a:pt x="1344463" y="1312762"/>
                </a:cubicBezTo>
                <a:cubicBezTo>
                  <a:pt x="647471" y="1312762"/>
                  <a:pt x="74200" y="783053"/>
                  <a:pt x="5264" y="104249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2001987" y="1315818"/>
            <a:ext cx="2688926" cy="1312762"/>
          </a:xfrm>
          <a:custGeom>
            <a:avLst/>
            <a:gdLst>
              <a:gd name="connsiteX0" fmla="*/ 0 w 2688926"/>
              <a:gd name="connsiteY0" fmla="*/ 0 h 1312762"/>
              <a:gd name="connsiteX1" fmla="*/ 325445 w 2688926"/>
              <a:gd name="connsiteY1" fmla="*/ 0 h 1312762"/>
              <a:gd name="connsiteX2" fmla="*/ 329029 w 2688926"/>
              <a:gd name="connsiteY2" fmla="*/ 70974 h 1312762"/>
              <a:gd name="connsiteX3" fmla="*/ 1344463 w 2688926"/>
              <a:gd name="connsiteY3" fmla="*/ 987317 h 1312762"/>
              <a:gd name="connsiteX4" fmla="*/ 2359897 w 2688926"/>
              <a:gd name="connsiteY4" fmla="*/ 70974 h 1312762"/>
              <a:gd name="connsiteX5" fmla="*/ 2363481 w 2688926"/>
              <a:gd name="connsiteY5" fmla="*/ 0 h 1312762"/>
              <a:gd name="connsiteX6" fmla="*/ 2688926 w 2688926"/>
              <a:gd name="connsiteY6" fmla="*/ 0 h 1312762"/>
              <a:gd name="connsiteX7" fmla="*/ 2683662 w 2688926"/>
              <a:gd name="connsiteY7" fmla="*/ 104249 h 1312762"/>
              <a:gd name="connsiteX8" fmla="*/ 1344463 w 2688926"/>
              <a:gd name="connsiteY8" fmla="*/ 1312762 h 1312762"/>
              <a:gd name="connsiteX9" fmla="*/ 5264 w 2688926"/>
              <a:gd name="connsiteY9" fmla="*/ 104249 h 1312762"/>
            </a:gdLst>
            <a:ahLst/>
            <a:cxnLst/>
            <a:rect l="l" t="t" r="r" b="b"/>
            <a:pathLst>
              <a:path w="2688926" h="1312762">
                <a:moveTo>
                  <a:pt x="0" y="0"/>
                </a:moveTo>
                <a:lnTo>
                  <a:pt x="325445" y="0"/>
                </a:lnTo>
                <a:lnTo>
                  <a:pt x="329029" y="70974"/>
                </a:lnTo>
                <a:cubicBezTo>
                  <a:pt x="381299" y="585670"/>
                  <a:pt x="815977" y="987317"/>
                  <a:pt x="1344463" y="987317"/>
                </a:cubicBezTo>
                <a:cubicBezTo>
                  <a:pt x="1872950" y="987317"/>
                  <a:pt x="2307627" y="585670"/>
                  <a:pt x="2359897" y="70974"/>
                </a:cubicBezTo>
                <a:lnTo>
                  <a:pt x="2363481" y="0"/>
                </a:lnTo>
                <a:lnTo>
                  <a:pt x="2688926" y="0"/>
                </a:lnTo>
                <a:lnTo>
                  <a:pt x="2683662" y="104249"/>
                </a:lnTo>
                <a:cubicBezTo>
                  <a:pt x="2614726" y="783053"/>
                  <a:pt x="2041455" y="1312762"/>
                  <a:pt x="1344463" y="1312762"/>
                </a:cubicBezTo>
                <a:cubicBezTo>
                  <a:pt x="647471" y="1312762"/>
                  <a:pt x="74200" y="783053"/>
                  <a:pt x="5264" y="104249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99000">
                <a:schemeClr val="accent1">
                  <a:lumMod val="60000"/>
                  <a:lumOff val="40000"/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t="12474" b="12474"/>
          <a:stretch>
            <a:fillRect/>
          </a:stretch>
        </p:blipFill>
        <p:spPr>
          <a:xfrm>
            <a:off x="2026552" y="2857060"/>
            <a:ext cx="2639796" cy="1320984"/>
          </a:xfrm>
          <a:custGeom>
            <a:avLst/>
            <a:gdLst/>
            <a:ahLst/>
            <a:cxnLst/>
            <a:rect l="l" t="t" r="r" b="b"/>
            <a:pathLst>
              <a:path w="2639796" h="1320984">
                <a:moveTo>
                  <a:pt x="660492" y="0"/>
                </a:moveTo>
                <a:lnTo>
                  <a:pt x="1979304" y="0"/>
                </a:lnTo>
                <a:cubicBezTo>
                  <a:pt x="2344084" y="0"/>
                  <a:pt x="2639796" y="295712"/>
                  <a:pt x="2639796" y="660492"/>
                </a:cubicBezTo>
                <a:cubicBezTo>
                  <a:pt x="2639796" y="1025272"/>
                  <a:pt x="2344084" y="1320984"/>
                  <a:pt x="1979304" y="1320984"/>
                </a:cubicBezTo>
                <a:lnTo>
                  <a:pt x="660492" y="1320984"/>
                </a:lnTo>
                <a:cubicBezTo>
                  <a:pt x="295712" y="1320984"/>
                  <a:pt x="0" y="1025272"/>
                  <a:pt x="0" y="660492"/>
                </a:cubicBezTo>
                <a:cubicBezTo>
                  <a:pt x="0" y="295712"/>
                  <a:pt x="295712" y="0"/>
                  <a:pt x="66049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2713164" y="1899072"/>
            <a:ext cx="1266572" cy="6415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44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06500" y="4938325"/>
            <a:ext cx="4279900" cy="13127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管理员如何管理用户信息，包括权限控制和信息编辑。</a:t>
            </a: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 t="12474" b="12474"/>
          <a:stretch>
            <a:fillRect/>
          </a:stretch>
        </p:blipFill>
        <p:spPr>
          <a:xfrm>
            <a:off x="7512952" y="2857060"/>
            <a:ext cx="2639796" cy="1320984"/>
          </a:xfrm>
          <a:custGeom>
            <a:avLst/>
            <a:gdLst/>
            <a:ahLst/>
            <a:cxnLst/>
            <a:rect l="l" t="t" r="r" b="b"/>
            <a:pathLst>
              <a:path w="2639796" h="1320984">
                <a:moveTo>
                  <a:pt x="660492" y="0"/>
                </a:moveTo>
                <a:lnTo>
                  <a:pt x="1979304" y="0"/>
                </a:lnTo>
                <a:cubicBezTo>
                  <a:pt x="2344084" y="0"/>
                  <a:pt x="2639796" y="295712"/>
                  <a:pt x="2639796" y="660492"/>
                </a:cubicBezTo>
                <a:cubicBezTo>
                  <a:pt x="2639796" y="1025272"/>
                  <a:pt x="2344084" y="1320984"/>
                  <a:pt x="1979304" y="1320984"/>
                </a:cubicBezTo>
                <a:lnTo>
                  <a:pt x="660492" y="1320984"/>
                </a:lnTo>
                <a:cubicBezTo>
                  <a:pt x="295712" y="1320984"/>
                  <a:pt x="0" y="1025272"/>
                  <a:pt x="0" y="660492"/>
                </a:cubicBezTo>
                <a:cubicBezTo>
                  <a:pt x="0" y="295712"/>
                  <a:pt x="295712" y="0"/>
                  <a:pt x="66049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8199564" y="1899072"/>
            <a:ext cx="1266572" cy="6415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44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6500" y="4500818"/>
            <a:ext cx="4279900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用户管理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92900" y="4938325"/>
            <a:ext cx="4279900" cy="13127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管理员如何利用系统进行数据分析，包括数据可视化和报告生成。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92900" y="4500818"/>
            <a:ext cx="4279900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数据分析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管理员功能实现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0705390" y="434898"/>
            <a:ext cx="813510" cy="591262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86840" y="761569"/>
            <a:ext cx="2524760" cy="264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D1D1D1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23142" y="-92671"/>
            <a:ext cx="3257416" cy="37421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3800">
                <a:ln w="12700">
                  <a:noFill/>
                </a:ln>
                <a:gradFill>
                  <a:gsLst>
                    <a:gs pos="0">
                      <a:srgbClr val="BFBFBF">
                        <a:alpha val="100000"/>
                      </a:srgbClr>
                    </a:gs>
                    <a:gs pos="41000">
                      <a:srgbClr val="F4F5F5">
                        <a:alpha val="100000"/>
                      </a:srgbClr>
                    </a:gs>
                    <a:gs pos="78000">
                      <a:srgbClr val="BFBFBF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8100000" scaled="0"/>
                </a:gra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51265" y="3705365"/>
            <a:ext cx="2801171" cy="457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</a:schemeClr>
              </a:gs>
              <a:gs pos="41000">
                <a:schemeClr val="accent1">
                  <a:lumMod val="5000"/>
                  <a:lumOff val="95000"/>
                </a:schemeClr>
              </a:gs>
              <a:gs pos="7800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8100000" scaled="0"/>
          </a:gradFill>
          <a:ln w="12700" cap="sq">
            <a:noFill/>
            <a:miter/>
          </a:ln>
          <a:effectLst>
            <a:outerShdw blurRad="76200" dir="1500000" sy="23000" kx="12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847080" y="3833477"/>
            <a:ext cx="5209540" cy="22629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系统测试</a:t>
            </a: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950942" y="1405745"/>
            <a:ext cx="4690686" cy="4690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27551" y="2119942"/>
            <a:ext cx="4860000" cy="360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  <a:effectLst>
            <a:outerShdw blurRad="381000" dist="127000" dir="5400000" algn="t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8100000">
            <a:off x="8263550" y="1364459"/>
            <a:ext cx="1188000" cy="1188000"/>
          </a:xfrm>
          <a:prstGeom prst="teardrop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5400000" scaled="0"/>
          </a:gradFill>
          <a:ln w="9525" cap="flat">
            <a:noFill/>
            <a:miter/>
          </a:ln>
          <a:effectLst>
            <a:outerShdw blurRad="508000" dist="190500" dir="540000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91749" y="2119942"/>
            <a:ext cx="4860000" cy="360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  <a:effectLst>
            <a:outerShdw blurRad="381000" dist="127000" dir="5400000" algn="t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8100000">
            <a:off x="2648539" y="1364459"/>
            <a:ext cx="1188000" cy="1188000"/>
          </a:xfrm>
          <a:prstGeom prst="teardrop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5400000" scaled="0"/>
          </a:gradFill>
          <a:ln w="9525" cap="flat">
            <a:noFill/>
            <a:miter/>
          </a:ln>
          <a:effectLst>
            <a:outerShdw blurRad="508000" dist="190500" dir="540000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03138" y="2968107"/>
            <a:ext cx="3960000" cy="86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黑盒测试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03138" y="3866984"/>
            <a:ext cx="39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介绍黑盒测试的实施方法和测试用例设计。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08538" y="1724459"/>
            <a:ext cx="468000" cy="46800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877550" y="2968107"/>
            <a:ext cx="3960000" cy="86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白盒测试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77550" y="3866984"/>
            <a:ext cx="39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介绍白盒测试的实施方法和测试用例设计。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599446" y="1724459"/>
            <a:ext cx="516207" cy="468000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测试方法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985287" y="1659591"/>
            <a:ext cx="2382050" cy="4034118"/>
          </a:xfrm>
          <a:prstGeom prst="rect">
            <a:avLst/>
          </a:prstGeom>
          <a:gradFill>
            <a:gsLst>
              <a:gs pos="0">
                <a:schemeClr val="bg1">
                  <a:lumMod val="95000"/>
                  <a:alpha val="100000"/>
                </a:schemeClr>
              </a:gs>
              <a:gs pos="100000">
                <a:schemeClr val="bg1"/>
              </a:gs>
            </a:gsLst>
            <a:lin ang="66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6825057" y="1659591"/>
            <a:ext cx="2382050" cy="4034118"/>
          </a:xfrm>
          <a:prstGeom prst="rect">
            <a:avLst/>
          </a:prstGeom>
          <a:gradFill>
            <a:gsLst>
              <a:gs pos="0">
                <a:schemeClr val="bg1">
                  <a:lumMod val="95000"/>
                  <a:alpha val="100000"/>
                </a:schemeClr>
              </a:gs>
              <a:gs pos="100000">
                <a:schemeClr val="bg1"/>
              </a:gs>
            </a:gsLst>
            <a:lin ang="66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981445" y="1659591"/>
            <a:ext cx="2389735" cy="6147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>
            <a:off x="6820821" y="5632237"/>
            <a:ext cx="2389735" cy="61471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2985287" y="3676650"/>
            <a:ext cx="6221426" cy="0"/>
          </a:xfrm>
          <a:prstGeom prst="line">
            <a:avLst/>
          </a:prstGeom>
          <a:noFill/>
          <a:ln w="12700" cap="sq">
            <a:solidFill>
              <a:schemeClr val="bg1">
                <a:lumMod val="75000"/>
              </a:schemeClr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>
            <a:off x="4129875" y="3630213"/>
            <a:ext cx="92875" cy="92875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969251" y="3630213"/>
            <a:ext cx="92875" cy="92875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206951" y="1984471"/>
            <a:ext cx="193654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功能测试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064752" y="3993270"/>
            <a:ext cx="198759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E9713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性能测试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203802" y="2267622"/>
            <a:ext cx="1945021" cy="11023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列出具体的功能测试用例，包括登录、注册、商品浏览等。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064752" y="4314521"/>
            <a:ext cx="1929395" cy="11023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列出性能测试用例，包括并发测试、压力测试等。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272862" y="3781521"/>
            <a:ext cx="1806900" cy="17697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0068BF">
                        <a:alpha val="100000"/>
                      </a:srgbClr>
                    </a:gs>
                    <a:gs pos="100000">
                      <a:srgbClr val="40A8FF">
                        <a:alpha val="100000"/>
                      </a:srgbClr>
                    </a:gs>
                  </a:gsLst>
                  <a:lin ang="6600000" scaled="0"/>
                </a:gra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68451" y="1781271"/>
            <a:ext cx="2095262" cy="17697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C5FF44">
                        <a:alpha val="100000"/>
                      </a:srgbClr>
                    </a:gs>
                    <a:gs pos="100000">
                      <a:srgbClr val="89C700">
                        <a:alpha val="100000"/>
                      </a:srgbClr>
                    </a:gs>
                  </a:gsLst>
                  <a:lin ang="6600000" scaled="0"/>
                </a:gra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测试用例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0705390" y="434898"/>
            <a:ext cx="813510" cy="591262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86840" y="761569"/>
            <a:ext cx="2524760" cy="264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D1D1D1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23142" y="-92671"/>
            <a:ext cx="3257416" cy="37421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3800">
                <a:ln w="12700">
                  <a:noFill/>
                </a:ln>
                <a:gradFill>
                  <a:gsLst>
                    <a:gs pos="0">
                      <a:srgbClr val="BFBFBF">
                        <a:alpha val="100000"/>
                      </a:srgbClr>
                    </a:gs>
                    <a:gs pos="41000">
                      <a:srgbClr val="F4F5F5">
                        <a:alpha val="100000"/>
                      </a:srgbClr>
                    </a:gs>
                    <a:gs pos="78000">
                      <a:srgbClr val="BFBFBF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8100000" scaled="0"/>
                </a:gradFill>
                <a:latin typeface="OPPOSans H"/>
                <a:ea typeface="OPPOSans H"/>
                <a:cs typeface="OPPOSans H"/>
              </a:rPr>
              <a:t>07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51265" y="3705365"/>
            <a:ext cx="2801171" cy="457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</a:schemeClr>
              </a:gs>
              <a:gs pos="41000">
                <a:schemeClr val="accent1">
                  <a:lumMod val="5000"/>
                  <a:lumOff val="95000"/>
                </a:schemeClr>
              </a:gs>
              <a:gs pos="7800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8100000" scaled="0"/>
          </a:gradFill>
          <a:ln w="12700" cap="sq">
            <a:noFill/>
            <a:miter/>
          </a:ln>
          <a:effectLst>
            <a:outerShdw blurRad="76200" dir="1500000" sy="23000" kx="12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847080" y="3833477"/>
            <a:ext cx="5209540" cy="22629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总结与展望</a:t>
            </a: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950942" y="1405745"/>
            <a:ext cx="4690686" cy="4690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03910" y="1984415"/>
            <a:ext cx="3943122" cy="3882985"/>
          </a:xfrm>
          <a:prstGeom prst="roundRect">
            <a:avLst>
              <a:gd name="adj" fmla="val 2930"/>
            </a:avLst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1727" y="3008884"/>
            <a:ext cx="3587489" cy="27042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总结在开发过程中的经验教训和收获。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81727" y="2445774"/>
            <a:ext cx="3584525" cy="6921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系统优势分析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967950" y="1556088"/>
            <a:ext cx="815043" cy="815406"/>
          </a:xfrm>
          <a:custGeom>
            <a:avLst/>
            <a:gdLst>
              <a:gd name="connsiteX0" fmla="*/ 1297676 w 2163261"/>
              <a:gd name="connsiteY0" fmla="*/ 2086117 h 2164219"/>
              <a:gd name="connsiteX1" fmla="*/ 2085143 w 2163261"/>
              <a:gd name="connsiteY1" fmla="*/ 1298651 h 2164219"/>
              <a:gd name="connsiteX2" fmla="*/ 2162610 w 2163261"/>
              <a:gd name="connsiteY2" fmla="*/ 1120329 h 2164219"/>
              <a:gd name="connsiteX3" fmla="*/ 1831911 w 2163261"/>
              <a:gd name="connsiteY3" fmla="*/ 303629 h 2164219"/>
              <a:gd name="connsiteX4" fmla="*/ 315079 w 2163261"/>
              <a:gd name="connsiteY4" fmla="*/ 319707 h 2164219"/>
              <a:gd name="connsiteX5" fmla="*/ 316906 w 2163261"/>
              <a:gd name="connsiteY5" fmla="*/ 1847502 h 2164219"/>
              <a:gd name="connsiteX6" fmla="*/ 1119354 w 2163261"/>
              <a:gd name="connsiteY6" fmla="*/ 2163585 h 2164219"/>
              <a:gd name="connsiteX7" fmla="*/ 1297676 w 2163261"/>
              <a:gd name="connsiteY7" fmla="*/ 2086117 h 2164219"/>
            </a:gdLst>
            <a:ahLst/>
            <a:cxnLst/>
            <a:rect l="l" t="t" r="r" b="b"/>
            <a:pathLst>
              <a:path w="2163261" h="2164219">
                <a:moveTo>
                  <a:pt x="1297676" y="2086117"/>
                </a:moveTo>
                <a:lnTo>
                  <a:pt x="2085143" y="1298651"/>
                </a:lnTo>
                <a:cubicBezTo>
                  <a:pt x="2132646" y="1251147"/>
                  <a:pt x="2160052" y="1187200"/>
                  <a:pt x="2162610" y="1120329"/>
                </a:cubicBezTo>
                <a:cubicBezTo>
                  <a:pt x="2172842" y="824709"/>
                  <a:pt x="2062487" y="525801"/>
                  <a:pt x="1831911" y="303629"/>
                </a:cubicBezTo>
                <a:cubicBezTo>
                  <a:pt x="1405108" y="-107461"/>
                  <a:pt x="733112" y="-100153"/>
                  <a:pt x="315079" y="319707"/>
                </a:cubicBezTo>
                <a:cubicBezTo>
                  <a:pt x="-105513" y="742126"/>
                  <a:pt x="-105147" y="1425815"/>
                  <a:pt x="316906" y="1847502"/>
                </a:cubicBezTo>
                <a:cubicBezTo>
                  <a:pt x="537616" y="2068212"/>
                  <a:pt x="829946" y="2173451"/>
                  <a:pt x="1119354" y="2163585"/>
                </a:cubicBezTo>
                <a:cubicBezTo>
                  <a:pt x="1186590" y="2161027"/>
                  <a:pt x="1250172" y="2133621"/>
                  <a:pt x="1297676" y="2086117"/>
                </a:cubicBezTo>
                <a:close/>
              </a:path>
            </a:pathLst>
          </a:custGeom>
          <a:solidFill>
            <a:schemeClr val="accent4">
              <a:alpha val="80000"/>
            </a:schemeClr>
          </a:soli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963202" y="1551341"/>
            <a:ext cx="824538" cy="824901"/>
          </a:xfrm>
          <a:custGeom>
            <a:avLst/>
            <a:gdLst>
              <a:gd name="connsiteX0" fmla="*/ 1292606 w 2188462"/>
              <a:gd name="connsiteY0" fmla="*/ 2123414 h 2189420"/>
              <a:gd name="connsiteX1" fmla="*/ 2122461 w 2188462"/>
              <a:gd name="connsiteY1" fmla="*/ 1293560 h 2189420"/>
              <a:gd name="connsiteX2" fmla="*/ 2187139 w 2188462"/>
              <a:gd name="connsiteY2" fmla="*/ 1149587 h 2189420"/>
              <a:gd name="connsiteX3" fmla="*/ 1850593 w 2188462"/>
              <a:gd name="connsiteY3" fmla="*/ 304385 h 2189420"/>
              <a:gd name="connsiteX4" fmla="*/ 318779 w 2188462"/>
              <a:gd name="connsiteY4" fmla="*/ 323386 h 2189420"/>
              <a:gd name="connsiteX5" fmla="*/ 320606 w 2188462"/>
              <a:gd name="connsiteY5" fmla="*/ 1869086 h 2189420"/>
              <a:gd name="connsiteX6" fmla="*/ 1148633 w 2188462"/>
              <a:gd name="connsiteY6" fmla="*/ 2188092 h 2189420"/>
              <a:gd name="connsiteX7" fmla="*/ 1292606 w 2188462"/>
              <a:gd name="connsiteY7" fmla="*/ 2123414 h 2189420"/>
            </a:gdLst>
            <a:ahLst/>
            <a:cxnLst/>
            <a:rect l="l" t="t" r="r" b="b"/>
            <a:pathLst>
              <a:path w="2188462" h="2189420">
                <a:moveTo>
                  <a:pt x="1292606" y="2123414"/>
                </a:moveTo>
                <a:lnTo>
                  <a:pt x="2122461" y="1293560"/>
                </a:lnTo>
                <a:cubicBezTo>
                  <a:pt x="2160829" y="1255191"/>
                  <a:pt x="2184216" y="1203668"/>
                  <a:pt x="2187139" y="1149587"/>
                </a:cubicBezTo>
                <a:cubicBezTo>
                  <a:pt x="2202121" y="844101"/>
                  <a:pt x="2089939" y="533865"/>
                  <a:pt x="1850593" y="304385"/>
                </a:cubicBezTo>
                <a:cubicBezTo>
                  <a:pt x="1418674" y="-108898"/>
                  <a:pt x="740466" y="-100128"/>
                  <a:pt x="318779" y="323386"/>
                </a:cubicBezTo>
                <a:cubicBezTo>
                  <a:pt x="-106928" y="750920"/>
                  <a:pt x="-106198" y="1442283"/>
                  <a:pt x="320606" y="1869086"/>
                </a:cubicBezTo>
                <a:cubicBezTo>
                  <a:pt x="548258" y="2096739"/>
                  <a:pt x="850821" y="2202709"/>
                  <a:pt x="1148633" y="2188092"/>
                </a:cubicBezTo>
                <a:cubicBezTo>
                  <a:pt x="1203080" y="2185535"/>
                  <a:pt x="1254238" y="2162148"/>
                  <a:pt x="1292606" y="2123414"/>
                </a:cubicBezTo>
                <a:close/>
              </a:path>
            </a:pathLst>
          </a:custGeom>
          <a:gradFill>
            <a:gsLst>
              <a:gs pos="36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41408" y="2049016"/>
            <a:ext cx="312660" cy="312800"/>
          </a:xfrm>
          <a:custGeom>
            <a:avLst/>
            <a:gdLst>
              <a:gd name="connsiteX0" fmla="*/ 308409 w 829854"/>
              <a:gd name="connsiteY0" fmla="*/ 308409 h 830220"/>
              <a:gd name="connsiteX1" fmla="*/ 0 w 829854"/>
              <a:gd name="connsiteY1" fmla="*/ 830220 h 830220"/>
              <a:gd name="connsiteX2" fmla="*/ 829854 w 829854"/>
              <a:gd name="connsiteY2" fmla="*/ 0 h 830220"/>
              <a:gd name="connsiteX3" fmla="*/ 308409 w 829854"/>
              <a:gd name="connsiteY3" fmla="*/ 308409 h 830220"/>
            </a:gdLst>
            <a:ahLst/>
            <a:cxnLst/>
            <a:rect l="l" t="t" r="r" b="b"/>
            <a:pathLst>
              <a:path w="829854" h="830220">
                <a:moveTo>
                  <a:pt x="308409" y="308409"/>
                </a:moveTo>
                <a:cubicBezTo>
                  <a:pt x="66505" y="550313"/>
                  <a:pt x="124606" y="705614"/>
                  <a:pt x="0" y="830220"/>
                </a:cubicBezTo>
                <a:lnTo>
                  <a:pt x="829854" y="0"/>
                </a:lnTo>
                <a:cubicBezTo>
                  <a:pt x="705614" y="124606"/>
                  <a:pt x="549948" y="66505"/>
                  <a:pt x="308409" y="308409"/>
                </a:cubicBezTo>
                <a:close/>
              </a:path>
            </a:pathLst>
          </a:custGeom>
          <a:gradFill>
            <a:gsLst>
              <a:gs pos="32000">
                <a:schemeClr val="accent1">
                  <a:lumMod val="60000"/>
                  <a:lumOff val="40000"/>
                </a:schemeClr>
              </a:gs>
              <a:gs pos="47000">
                <a:schemeClr val="accent1"/>
              </a:gs>
              <a:gs pos="63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967950" y="1732959"/>
            <a:ext cx="815043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844968" y="1984415"/>
            <a:ext cx="3943122" cy="3882985"/>
          </a:xfrm>
          <a:prstGeom prst="roundRect">
            <a:avLst>
              <a:gd name="adj" fmla="val 293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22785" y="3008884"/>
            <a:ext cx="3587489" cy="270424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分析系统的优势和创新点。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22785" y="2445774"/>
            <a:ext cx="3584525" cy="6921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开发经验总结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409008" y="1556088"/>
            <a:ext cx="815043" cy="815406"/>
          </a:xfrm>
          <a:custGeom>
            <a:avLst/>
            <a:gdLst>
              <a:gd name="connsiteX0" fmla="*/ 1297676 w 2163261"/>
              <a:gd name="connsiteY0" fmla="*/ 2086117 h 2164219"/>
              <a:gd name="connsiteX1" fmla="*/ 2085143 w 2163261"/>
              <a:gd name="connsiteY1" fmla="*/ 1298651 h 2164219"/>
              <a:gd name="connsiteX2" fmla="*/ 2162610 w 2163261"/>
              <a:gd name="connsiteY2" fmla="*/ 1120329 h 2164219"/>
              <a:gd name="connsiteX3" fmla="*/ 1831911 w 2163261"/>
              <a:gd name="connsiteY3" fmla="*/ 303629 h 2164219"/>
              <a:gd name="connsiteX4" fmla="*/ 315079 w 2163261"/>
              <a:gd name="connsiteY4" fmla="*/ 319707 h 2164219"/>
              <a:gd name="connsiteX5" fmla="*/ 316906 w 2163261"/>
              <a:gd name="connsiteY5" fmla="*/ 1847502 h 2164219"/>
              <a:gd name="connsiteX6" fmla="*/ 1119354 w 2163261"/>
              <a:gd name="connsiteY6" fmla="*/ 2163585 h 2164219"/>
              <a:gd name="connsiteX7" fmla="*/ 1297676 w 2163261"/>
              <a:gd name="connsiteY7" fmla="*/ 2086117 h 2164219"/>
            </a:gdLst>
            <a:ahLst/>
            <a:cxnLst/>
            <a:rect l="l" t="t" r="r" b="b"/>
            <a:pathLst>
              <a:path w="2163261" h="2164219">
                <a:moveTo>
                  <a:pt x="1297676" y="2086117"/>
                </a:moveTo>
                <a:lnTo>
                  <a:pt x="2085143" y="1298651"/>
                </a:lnTo>
                <a:cubicBezTo>
                  <a:pt x="2132646" y="1251147"/>
                  <a:pt x="2160052" y="1187200"/>
                  <a:pt x="2162610" y="1120329"/>
                </a:cubicBezTo>
                <a:cubicBezTo>
                  <a:pt x="2172842" y="824709"/>
                  <a:pt x="2062487" y="525801"/>
                  <a:pt x="1831911" y="303629"/>
                </a:cubicBezTo>
                <a:cubicBezTo>
                  <a:pt x="1405108" y="-107461"/>
                  <a:pt x="733112" y="-100153"/>
                  <a:pt x="315079" y="319707"/>
                </a:cubicBezTo>
                <a:cubicBezTo>
                  <a:pt x="-105513" y="742126"/>
                  <a:pt x="-105147" y="1425815"/>
                  <a:pt x="316906" y="1847502"/>
                </a:cubicBezTo>
                <a:cubicBezTo>
                  <a:pt x="537616" y="2068212"/>
                  <a:pt x="829946" y="2173451"/>
                  <a:pt x="1119354" y="2163585"/>
                </a:cubicBezTo>
                <a:cubicBezTo>
                  <a:pt x="1186590" y="2161027"/>
                  <a:pt x="1250172" y="2133621"/>
                  <a:pt x="1297676" y="2086117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404260" y="1551341"/>
            <a:ext cx="824538" cy="824901"/>
          </a:xfrm>
          <a:custGeom>
            <a:avLst/>
            <a:gdLst>
              <a:gd name="connsiteX0" fmla="*/ 1292606 w 2188462"/>
              <a:gd name="connsiteY0" fmla="*/ 2123414 h 2189420"/>
              <a:gd name="connsiteX1" fmla="*/ 2122461 w 2188462"/>
              <a:gd name="connsiteY1" fmla="*/ 1293560 h 2189420"/>
              <a:gd name="connsiteX2" fmla="*/ 2187139 w 2188462"/>
              <a:gd name="connsiteY2" fmla="*/ 1149587 h 2189420"/>
              <a:gd name="connsiteX3" fmla="*/ 1850593 w 2188462"/>
              <a:gd name="connsiteY3" fmla="*/ 304385 h 2189420"/>
              <a:gd name="connsiteX4" fmla="*/ 318779 w 2188462"/>
              <a:gd name="connsiteY4" fmla="*/ 323386 h 2189420"/>
              <a:gd name="connsiteX5" fmla="*/ 320606 w 2188462"/>
              <a:gd name="connsiteY5" fmla="*/ 1869086 h 2189420"/>
              <a:gd name="connsiteX6" fmla="*/ 1148633 w 2188462"/>
              <a:gd name="connsiteY6" fmla="*/ 2188092 h 2189420"/>
              <a:gd name="connsiteX7" fmla="*/ 1292606 w 2188462"/>
              <a:gd name="connsiteY7" fmla="*/ 2123414 h 2189420"/>
            </a:gdLst>
            <a:ahLst/>
            <a:cxnLst/>
            <a:rect l="l" t="t" r="r" b="b"/>
            <a:pathLst>
              <a:path w="2188462" h="2189420">
                <a:moveTo>
                  <a:pt x="1292606" y="2123414"/>
                </a:moveTo>
                <a:lnTo>
                  <a:pt x="2122461" y="1293560"/>
                </a:lnTo>
                <a:cubicBezTo>
                  <a:pt x="2160829" y="1255191"/>
                  <a:pt x="2184216" y="1203668"/>
                  <a:pt x="2187139" y="1149587"/>
                </a:cubicBezTo>
                <a:cubicBezTo>
                  <a:pt x="2202121" y="844101"/>
                  <a:pt x="2089939" y="533865"/>
                  <a:pt x="1850593" y="304385"/>
                </a:cubicBezTo>
                <a:cubicBezTo>
                  <a:pt x="1418674" y="-108898"/>
                  <a:pt x="740466" y="-100128"/>
                  <a:pt x="318779" y="323386"/>
                </a:cubicBezTo>
                <a:cubicBezTo>
                  <a:pt x="-106928" y="750920"/>
                  <a:pt x="-106198" y="1442283"/>
                  <a:pt x="320606" y="1869086"/>
                </a:cubicBezTo>
                <a:cubicBezTo>
                  <a:pt x="548258" y="2096739"/>
                  <a:pt x="850821" y="2202709"/>
                  <a:pt x="1148633" y="2188092"/>
                </a:cubicBezTo>
                <a:cubicBezTo>
                  <a:pt x="1203080" y="2185535"/>
                  <a:pt x="1254238" y="2162148"/>
                  <a:pt x="1292606" y="2123414"/>
                </a:cubicBezTo>
                <a:close/>
              </a:path>
            </a:pathLst>
          </a:custGeom>
          <a:gradFill>
            <a:gsLst>
              <a:gs pos="36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3653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876090" y="2053778"/>
            <a:ext cx="312660" cy="312800"/>
          </a:xfrm>
          <a:custGeom>
            <a:avLst/>
            <a:gdLst>
              <a:gd name="connsiteX0" fmla="*/ 308409 w 829854"/>
              <a:gd name="connsiteY0" fmla="*/ 308409 h 830220"/>
              <a:gd name="connsiteX1" fmla="*/ 0 w 829854"/>
              <a:gd name="connsiteY1" fmla="*/ 830220 h 830220"/>
              <a:gd name="connsiteX2" fmla="*/ 829854 w 829854"/>
              <a:gd name="connsiteY2" fmla="*/ 0 h 830220"/>
              <a:gd name="connsiteX3" fmla="*/ 308409 w 829854"/>
              <a:gd name="connsiteY3" fmla="*/ 308409 h 830220"/>
            </a:gdLst>
            <a:ahLst/>
            <a:cxnLst/>
            <a:rect l="l" t="t" r="r" b="b"/>
            <a:pathLst>
              <a:path w="829854" h="830220">
                <a:moveTo>
                  <a:pt x="308409" y="308409"/>
                </a:moveTo>
                <a:cubicBezTo>
                  <a:pt x="66505" y="550313"/>
                  <a:pt x="124606" y="705614"/>
                  <a:pt x="0" y="830220"/>
                </a:cubicBezTo>
                <a:lnTo>
                  <a:pt x="829854" y="0"/>
                </a:lnTo>
                <a:cubicBezTo>
                  <a:pt x="705614" y="124606"/>
                  <a:pt x="549948" y="66505"/>
                  <a:pt x="308409" y="308409"/>
                </a:cubicBezTo>
                <a:close/>
              </a:path>
            </a:pathLst>
          </a:custGeom>
          <a:gradFill>
            <a:gsLst>
              <a:gs pos="32000">
                <a:schemeClr val="accent1">
                  <a:lumMod val="60000"/>
                  <a:lumOff val="40000"/>
                </a:schemeClr>
              </a:gs>
              <a:gs pos="47000">
                <a:schemeClr val="accent1"/>
              </a:gs>
              <a:gs pos="63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36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409008" y="1732959"/>
            <a:ext cx="815043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项目总结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40183" y="1673231"/>
            <a:ext cx="3960000" cy="3960613"/>
          </a:xfrm>
          <a:prstGeom prst="roundRect">
            <a:avLst>
              <a:gd name="adj" fmla="val 3543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1323" sx="102000" sy="1020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85588" tIns="42794" rIns="85588" bIns="42794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118257" y="228754"/>
            <a:ext cx="945961" cy="430210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79117" y="1673231"/>
            <a:ext cx="3960000" cy="3960613"/>
          </a:xfrm>
          <a:prstGeom prst="roundRect">
            <a:avLst>
              <a:gd name="adj" fmla="val 3543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1323" sx="102000" sy="1020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85588" tIns="42794" rIns="85588" bIns="42794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71890" y="3096670"/>
            <a:ext cx="3420000" cy="20111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预测未来电商用户行为分析系统的技术发展趋势。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3028926" y="173657"/>
            <a:ext cx="977020" cy="444335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189054" y="2104774"/>
            <a:ext cx="3407618" cy="7462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技术发展趋势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708594" y="3096670"/>
            <a:ext cx="3420000" cy="20036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个人在未来职业发展中的规划和目标。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22659" y="2104774"/>
            <a:ext cx="3419656" cy="7462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个人发展规划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未来展望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660401" y="434898"/>
            <a:ext cx="813510" cy="591262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019993" y="5753647"/>
            <a:ext cx="1875922" cy="339626"/>
          </a:xfrm>
          <a:prstGeom prst="roundRect">
            <a:avLst>
              <a:gd name="adj" fmla="val 7698"/>
            </a:avLst>
          </a:prstGeom>
          <a:noFill/>
          <a:ln w="12700" cap="sq"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>
                    <a:alpha val="100000"/>
                  </a:schemeClr>
                </a:gs>
              </a:gsLst>
              <a:lin ang="0" scaled="0"/>
            </a:gradFill>
            <a:miter/>
          </a:ln>
          <a:effectLst/>
        </p:spPr>
        <p:txBody>
          <a:bodyPr vert="horz" wrap="square" lIns="76810" tIns="38405" rIns="76810" bIns="38405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974273" y="5712820"/>
            <a:ext cx="1967362" cy="421280"/>
          </a:xfrm>
          <a:prstGeom prst="roundRect">
            <a:avLst>
              <a:gd name="adj" fmla="val 7698"/>
            </a:avLst>
          </a:prstGeom>
          <a:noFill/>
          <a:ln w="12700" cap="sq"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>
                    <a:alpha val="10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76810" tIns="38405" rIns="76810" bIns="38405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934043"/>
            <a:ext cx="6014720" cy="3038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6919271" y="1313674"/>
            <a:ext cx="4690686" cy="469068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8714740" y="764109"/>
            <a:ext cx="2524760" cy="264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600">
                <a:ln w="12700">
                  <a:noFill/>
                </a:ln>
                <a:solidFill>
                  <a:srgbClr val="D1D1D1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1741170"/>
            <a:ext cx="6004560" cy="31015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131746" y="5744112"/>
            <a:ext cx="1652416" cy="335837"/>
          </a:xfrm>
          <a:prstGeom prst="round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8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时间：20XX.XX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5132070"/>
            <a:ext cx="6004560" cy="31015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5712820"/>
            <a:ext cx="1967362" cy="421280"/>
          </a:xfrm>
          <a:prstGeom prst="roundRect">
            <a:avLst>
              <a:gd name="adj" fmla="val 7698"/>
            </a:avLst>
          </a:prstGeom>
          <a:noFill/>
          <a:ln w="12700" cap="sq"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/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76810" tIns="38405" rIns="76810" bIns="38405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06120" y="5753647"/>
            <a:ext cx="1875922" cy="339626"/>
          </a:xfrm>
          <a:prstGeom prst="roundRect">
            <a:avLst>
              <a:gd name="adj" fmla="val 7698"/>
            </a:avLst>
          </a:prstGeom>
          <a:noFill/>
          <a:ln w="12700" cap="sq">
            <a:gradFill>
              <a:gsLst>
                <a:gs pos="0">
                  <a:schemeClr val="bg1">
                    <a:alpha val="20000"/>
                  </a:schemeClr>
                </a:gs>
                <a:gs pos="100000">
                  <a:schemeClr val="bg1">
                    <a:alpha val="100000"/>
                  </a:schemeClr>
                </a:gs>
              </a:gsLst>
              <a:lin ang="0" scaled="0"/>
            </a:gradFill>
            <a:miter/>
          </a:ln>
          <a:effectLst/>
        </p:spPr>
        <p:txBody>
          <a:bodyPr vert="horz" wrap="square" lIns="76810" tIns="38405" rIns="76810" bIns="38405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61743" y="5744112"/>
            <a:ext cx="1564676" cy="335837"/>
          </a:xfrm>
          <a:prstGeom prst="round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8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</a:t>
            </a:r>
            <a:r>
              <a:rPr kumimoji="1" lang="en-US" altLang="zh-CN" sz="168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：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0705390" y="434898"/>
            <a:ext cx="813510" cy="591262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86840" y="761569"/>
            <a:ext cx="2524760" cy="264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D1D1D1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23142" y="-92671"/>
            <a:ext cx="3257416" cy="37421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3800">
                <a:ln w="12700">
                  <a:noFill/>
                </a:ln>
                <a:gradFill>
                  <a:gsLst>
                    <a:gs pos="0">
                      <a:srgbClr val="BFBFBF">
                        <a:alpha val="100000"/>
                      </a:srgbClr>
                    </a:gs>
                    <a:gs pos="41000">
                      <a:srgbClr val="F4F5F5">
                        <a:alpha val="100000"/>
                      </a:srgbClr>
                    </a:gs>
                    <a:gs pos="78000">
                      <a:srgbClr val="BFBFBF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8100000" scaled="0"/>
                </a:gra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51265" y="3705365"/>
            <a:ext cx="2801171" cy="457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</a:schemeClr>
              </a:gs>
              <a:gs pos="41000">
                <a:schemeClr val="accent1">
                  <a:lumMod val="5000"/>
                  <a:lumOff val="95000"/>
                </a:schemeClr>
              </a:gs>
              <a:gs pos="7800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8100000" scaled="0"/>
          </a:gradFill>
          <a:ln w="12700" cap="sq">
            <a:noFill/>
            <a:miter/>
          </a:ln>
          <a:effectLst>
            <a:outerShdw blurRad="76200" dir="1500000" sy="23000" kx="12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847080" y="3833477"/>
            <a:ext cx="5209540" cy="22629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电商用户行为分析系统概述</a:t>
            </a: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950942" y="1405745"/>
            <a:ext cx="4690686" cy="4690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682377" y="1908375"/>
            <a:ext cx="5821423" cy="18749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近年来，电商行业经历了前所未有的增长，用户数量激增，电商平台需要更高效的工具来分析用户行为，优化用户体验和业务决策。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682377" y="1283343"/>
            <a:ext cx="5821423" cy="5717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电商行业的快速发展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1028700"/>
            <a:ext cx="5775514" cy="5775514"/>
          </a:xfrm>
          <a:prstGeom prst="ellipse">
            <a:avLst/>
          </a:prstGeom>
          <a:gradFill>
            <a:gsLst>
              <a:gs pos="0">
                <a:schemeClr val="accent1"/>
              </a:gs>
              <a:gs pos="52000">
                <a:schemeClr val="accent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75500" y="1221717"/>
            <a:ext cx="4452900" cy="4452900"/>
          </a:xfrm>
          <a:prstGeom prst="ellipse">
            <a:avLst/>
          </a:prstGeom>
          <a:noFill/>
          <a:ln w="222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 l="28912" r="28912"/>
          <a:stretch>
            <a:fillRect/>
          </a:stretch>
        </p:blipFill>
        <p:spPr>
          <a:xfrm>
            <a:off x="1201915" y="1806005"/>
            <a:ext cx="3423220" cy="3423220"/>
          </a:xfrm>
          <a:custGeom>
            <a:avLst/>
            <a:gdLst/>
            <a:ahLst/>
            <a:cxnLst/>
            <a:rect l="l" t="t" r="r" b="b"/>
            <a:pathLst>
              <a:path w="3429000" h="3429000">
                <a:moveTo>
                  <a:pt x="1711610" y="0"/>
                </a:moveTo>
                <a:cubicBezTo>
                  <a:pt x="2656906" y="0"/>
                  <a:pt x="3423220" y="766314"/>
                  <a:pt x="3423220" y="1711610"/>
                </a:cubicBezTo>
                <a:cubicBezTo>
                  <a:pt x="3423220" y="2656906"/>
                  <a:pt x="2656906" y="3423220"/>
                  <a:pt x="1711610" y="3423220"/>
                </a:cubicBezTo>
                <a:cubicBezTo>
                  <a:pt x="766314" y="3423220"/>
                  <a:pt x="0" y="2656906"/>
                  <a:pt x="0" y="1711610"/>
                </a:cubicBezTo>
                <a:cubicBezTo>
                  <a:pt x="0" y="766314"/>
                  <a:pt x="766314" y="0"/>
                  <a:pt x="171161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736441" y="2579823"/>
            <a:ext cx="652646" cy="65264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52370" y="1453152"/>
            <a:ext cx="260760" cy="26076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4785" y="4931138"/>
            <a:ext cx="456702" cy="4567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4981443" y="2814901"/>
            <a:ext cx="212271" cy="182992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682377" y="4360746"/>
            <a:ext cx="5821423" cy="18749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用户行为数据包括浏览记录、购买习惯和搜索偏好等，这些数据对于揭示用户潜在需求和消费趋势至关重要。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682377" y="3735714"/>
            <a:ext cx="5821423" cy="5717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用户行为数据的价值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系统开发背景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94114" y="1439051"/>
            <a:ext cx="8991071" cy="2000238"/>
          </a:xfrm>
          <a:prstGeom prst="round2DiagRect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081264" y="1997769"/>
            <a:ext cx="8292565" cy="7383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系统通过分析用户行为，提供个性化的商品推荐，增强用户满意度和忠诚度。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261563" y="2591532"/>
            <a:ext cx="1157986" cy="7383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5400">
                <a:ln w="12700">
                  <a:solidFill>
                    <a:srgbClr val="7FC5F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878238" y="1584809"/>
            <a:ext cx="45719" cy="4097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081264" y="1569021"/>
            <a:ext cx="8294636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提升用户体验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594114" y="3825111"/>
            <a:ext cx="8991071" cy="2000238"/>
          </a:xfrm>
          <a:prstGeom prst="round2DiagRect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081264" y="4460029"/>
            <a:ext cx="8292565" cy="7383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利用数据分析结果，帮助企业制定精准的市场策略和营销方案。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261563" y="4977592"/>
            <a:ext cx="1157986" cy="7383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5400">
                <a:ln w="12700">
                  <a:solidFill>
                    <a:srgbClr val="7FC5F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878238" y="3970869"/>
            <a:ext cx="45719" cy="4097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81264" y="3955081"/>
            <a:ext cx="8294636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辅助业务决策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系统功能与目标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5882548" y="2618242"/>
            <a:ext cx="1968532" cy="1968532"/>
          </a:xfrm>
          <a:prstGeom prst="blockArc">
            <a:avLst>
              <a:gd name="adj1" fmla="val 21533129"/>
              <a:gd name="adj2" fmla="val 20130804"/>
              <a:gd name="adj3" fmla="val 15585"/>
            </a:avLst>
          </a:prstGeom>
          <a:gradFill>
            <a:gsLst>
              <a:gs pos="13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29600" y="2854349"/>
            <a:ext cx="32893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技术发展趋势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29600" y="3333346"/>
            <a:ext cx="3289300" cy="18634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介绍国内外在电商用户行为分析系统方面的研究进展，包括数据挖掘、机器学习等技术的应用。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1497" y="2854349"/>
            <a:ext cx="3289301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国内外研究进展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398" y="3333346"/>
            <a:ext cx="3290400" cy="18634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分析大数据、云计算等新兴技术对电商用户行为分析的影响和推动作用。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8900000">
            <a:off x="4328220" y="2645352"/>
            <a:ext cx="1968532" cy="1968532"/>
          </a:xfrm>
          <a:prstGeom prst="blockArc">
            <a:avLst>
              <a:gd name="adj1" fmla="val 3780999"/>
              <a:gd name="adj2" fmla="val 2639113"/>
              <a:gd name="adj3" fmla="val 24140"/>
            </a:avLst>
          </a:prstGeom>
          <a:gradFill>
            <a:gsLst>
              <a:gs pos="13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34168" y="2918246"/>
            <a:ext cx="1368524" cy="136852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053592" y="3300054"/>
            <a:ext cx="529676" cy="604908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182551" y="2918246"/>
            <a:ext cx="1368524" cy="136852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596630" y="3332326"/>
            <a:ext cx="540368" cy="54036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研究现状与发展趋势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0705390" y="434898"/>
            <a:ext cx="813510" cy="591262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86840" y="761569"/>
            <a:ext cx="2524760" cy="264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D1D1D1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23142" y="-92671"/>
            <a:ext cx="3257416" cy="37421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3800">
                <a:ln w="12700">
                  <a:noFill/>
                </a:ln>
                <a:gradFill>
                  <a:gsLst>
                    <a:gs pos="0">
                      <a:srgbClr val="BFBFBF">
                        <a:alpha val="100000"/>
                      </a:srgbClr>
                    </a:gs>
                    <a:gs pos="41000">
                      <a:srgbClr val="F4F5F5">
                        <a:alpha val="100000"/>
                      </a:srgbClr>
                    </a:gs>
                    <a:gs pos="78000">
                      <a:srgbClr val="BFBFBF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8100000" scaled="0"/>
                </a:gra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51265" y="3705365"/>
            <a:ext cx="2801171" cy="457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</a:schemeClr>
              </a:gs>
              <a:gs pos="41000">
                <a:schemeClr val="accent1">
                  <a:lumMod val="5000"/>
                  <a:lumOff val="95000"/>
                </a:schemeClr>
              </a:gs>
              <a:gs pos="7800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8100000" scaled="0"/>
          </a:gradFill>
          <a:ln w="12700" cap="sq">
            <a:noFill/>
            <a:miter/>
          </a:ln>
          <a:effectLst>
            <a:outerShdw blurRad="76200" dir="1500000" sy="23000" kx="12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847080" y="3833477"/>
            <a:ext cx="5209540" cy="22629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系统开发技术栈</a:t>
            </a: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950942" y="1405745"/>
            <a:ext cx="4690686" cy="4690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1744" t="2340" r="51786" b="2538"/>
          <a:stretch>
            <a:fillRect/>
          </a:stretch>
        </p:blipFill>
        <p:spPr>
          <a:xfrm>
            <a:off x="660400" y="1922200"/>
            <a:ext cx="2969778" cy="3420000"/>
          </a:xfrm>
          <a:custGeom>
            <a:avLst/>
            <a:gdLst/>
            <a:ahLst/>
            <a:cxnLst/>
            <a:rect l="l" t="t" r="r" b="b"/>
            <a:pathLst>
              <a:path w="2969778" h="3420000">
                <a:moveTo>
                  <a:pt x="0" y="0"/>
                </a:moveTo>
                <a:lnTo>
                  <a:pt x="2969778" y="0"/>
                </a:lnTo>
                <a:lnTo>
                  <a:pt x="2969778" y="3420000"/>
                </a:lnTo>
                <a:lnTo>
                  <a:pt x="0" y="3420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774900" y="1922200"/>
            <a:ext cx="3744000" cy="34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solidFill>
              <a:schemeClr val="bg1">
                <a:lumMod val="95000"/>
              </a:schemeClr>
            </a:solidFill>
            <a:miter/>
          </a:ln>
          <a:effectLst/>
        </p:spPr>
        <p:txBody>
          <a:bodyPr vert="horz" wrap="square" lIns="0" tIns="0" rIns="0" bIns="0" rtlCol="0" anchor="t"/>
          <a:lstStyle/>
          <a:p>
            <a:pPr algn="just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26900" y="2132981"/>
            <a:ext cx="32400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Django框架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26900" y="2878381"/>
            <a:ext cx="3240000" cy="21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Python语言因其简洁和强大的库支持，成为后端开发的首选语言。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882178" y="1922200"/>
            <a:ext cx="3744000" cy="342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  <a:effectLst>
            <a:outerShdw blurRad="381000" dist="127000" dir="5400000" sx="102000" sy="102000" algn="t" rotWithShape="0">
              <a:schemeClr val="accent1">
                <a:lumMod val="40000"/>
                <a:lumOff val="60000"/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just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882178" y="1922200"/>
            <a:ext cx="3744000" cy="7200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274320" tIns="0" rIns="182880" bIns="274320" rtlCol="0" anchor="b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134178" y="2132981"/>
            <a:ext cx="324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B2F3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Python语言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134178" y="2878381"/>
            <a:ext cx="3240000" cy="21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Django框架的介绍，包括其MVC模式、ORM功能和后台管理系统。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后端开发工具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r="32308" b="3172"/>
          <a:stretch>
            <a:fillRect/>
          </a:stretch>
        </p:blipFill>
        <p:spPr>
          <a:xfrm>
            <a:off x="6346162" y="1675274"/>
            <a:ext cx="5172739" cy="4146792"/>
          </a:xfrm>
          <a:custGeom>
            <a:avLst/>
            <a:gdLst/>
            <a:ahLst/>
            <a:cxnLst/>
            <a:rect l="l" t="t" r="r" b="b"/>
            <a:pathLst>
              <a:path w="5172739" h="4146792">
                <a:moveTo>
                  <a:pt x="0" y="0"/>
                </a:moveTo>
                <a:lnTo>
                  <a:pt x="5172739" y="0"/>
                </a:lnTo>
                <a:lnTo>
                  <a:pt x="5172739" y="4146792"/>
                </a:lnTo>
                <a:lnTo>
                  <a:pt x="0" y="414679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60400" y="3472404"/>
            <a:ext cx="5440101" cy="225706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1043" y="1875099"/>
            <a:ext cx="5788401" cy="2141316"/>
          </a:xfrm>
          <a:custGeom>
            <a:avLst/>
            <a:gdLst>
              <a:gd name="connsiteX0" fmla="*/ 0 w 5788401"/>
              <a:gd name="connsiteY0" fmla="*/ 0 h 2141316"/>
              <a:gd name="connsiteX1" fmla="*/ 5555205 w 5788401"/>
              <a:gd name="connsiteY1" fmla="*/ 0 h 2141316"/>
              <a:gd name="connsiteX2" fmla="*/ 5555205 w 5788401"/>
              <a:gd name="connsiteY2" fmla="*/ 837462 h 2141316"/>
              <a:gd name="connsiteX3" fmla="*/ 5788401 w 5788401"/>
              <a:gd name="connsiteY3" fmla="*/ 1070658 h 2141316"/>
              <a:gd name="connsiteX4" fmla="*/ 5555205 w 5788401"/>
              <a:gd name="connsiteY4" fmla="*/ 1303854 h 2141316"/>
              <a:gd name="connsiteX5" fmla="*/ 5555205 w 5788401"/>
              <a:gd name="connsiteY5" fmla="*/ 2141316 h 2141316"/>
              <a:gd name="connsiteX6" fmla="*/ 0 w 5788401"/>
              <a:gd name="connsiteY6" fmla="*/ 2141316 h 2141316"/>
            </a:gdLst>
            <a:ahLst/>
            <a:cxnLst/>
            <a:rect l="l" t="t" r="r" b="b"/>
            <a:pathLst>
              <a:path w="5788401" h="2141316">
                <a:moveTo>
                  <a:pt x="0" y="0"/>
                </a:moveTo>
                <a:lnTo>
                  <a:pt x="5555205" y="0"/>
                </a:lnTo>
                <a:lnTo>
                  <a:pt x="5555205" y="837462"/>
                </a:lnTo>
                <a:lnTo>
                  <a:pt x="5788401" y="1070658"/>
                </a:lnTo>
                <a:lnTo>
                  <a:pt x="5555205" y="1303854"/>
                </a:lnTo>
                <a:lnTo>
                  <a:pt x="5555205" y="2141316"/>
                </a:lnTo>
                <a:lnTo>
                  <a:pt x="0" y="214131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68742" y="2083443"/>
            <a:ext cx="5092862" cy="4051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HTML/CSS/JavaScript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8742" y="2534856"/>
            <a:ext cx="5092862" cy="12384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基础的前端技术，用于构建用户界面和实现交互功能。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68742" y="4115443"/>
            <a:ext cx="5092862" cy="4051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Vue.js框架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8742" y="4566857"/>
            <a:ext cx="5092862" cy="10109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Vue.js框架的特点，以及如何提高前端开发效率和用户体验。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前端开发工具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9381400" flipH="1">
            <a:off x="78135" y="464640"/>
            <a:ext cx="653381" cy="436022"/>
          </a:xfrm>
          <a:custGeom>
            <a:avLst/>
            <a:gdLst>
              <a:gd name="connsiteX0" fmla="*/ 362469 w 653381"/>
              <a:gd name="connsiteY0" fmla="*/ 4241 h 436022"/>
              <a:gd name="connsiteX1" fmla="*/ 396364 w 653381"/>
              <a:gd name="connsiteY1" fmla="*/ 61368 h 436022"/>
              <a:gd name="connsiteX2" fmla="*/ 396732 w 653381"/>
              <a:gd name="connsiteY2" fmla="*/ 137992 h 436022"/>
              <a:gd name="connsiteX3" fmla="*/ 572317 w 653381"/>
              <a:gd name="connsiteY3" fmla="*/ 137992 h 436022"/>
              <a:gd name="connsiteX4" fmla="*/ 653381 w 653381"/>
              <a:gd name="connsiteY4" fmla="*/ 219056 h 436022"/>
              <a:gd name="connsiteX5" fmla="*/ 572317 w 653381"/>
              <a:gd name="connsiteY5" fmla="*/ 300120 h 436022"/>
              <a:gd name="connsiteX6" fmla="*/ 397511 w 653381"/>
              <a:gd name="connsiteY6" fmla="*/ 300120 h 436022"/>
              <a:gd name="connsiteX7" fmla="*/ 397862 w 653381"/>
              <a:gd name="connsiteY7" fmla="*/ 373034 h 436022"/>
              <a:gd name="connsiteX8" fmla="*/ 305140 w 653381"/>
              <a:gd name="connsiteY8" fmla="*/ 427039 h 436022"/>
              <a:gd name="connsiteX9" fmla="*/ 33218 w 653381"/>
              <a:gd name="connsiteY9" fmla="*/ 271065 h 436022"/>
              <a:gd name="connsiteX10" fmla="*/ 33021 w 653381"/>
              <a:gd name="connsiteY10" fmla="*/ 163763 h 436022"/>
              <a:gd name="connsiteX11" fmla="*/ 302805 w 653381"/>
              <a:gd name="connsiteY11" fmla="*/ 7703 h 436022"/>
              <a:gd name="connsiteX12" fmla="*/ 362469 w 653381"/>
              <a:gd name="connsiteY12" fmla="*/ 4241 h 436022"/>
            </a:gdLst>
            <a:ahLst/>
            <a:cxnLst/>
            <a:rect l="l" t="t" r="r" b="b"/>
            <a:pathLst>
              <a:path w="653381" h="436022">
                <a:moveTo>
                  <a:pt x="362469" y="4241"/>
                </a:moveTo>
                <a:cubicBezTo>
                  <a:pt x="378628" y="10999"/>
                  <a:pt x="392701" y="27110"/>
                  <a:pt x="396364" y="61368"/>
                </a:cubicBezTo>
                <a:lnTo>
                  <a:pt x="396732" y="137992"/>
                </a:lnTo>
                <a:lnTo>
                  <a:pt x="572317" y="137992"/>
                </a:lnTo>
                <a:cubicBezTo>
                  <a:pt x="617087" y="137992"/>
                  <a:pt x="653381" y="174286"/>
                  <a:pt x="653381" y="219056"/>
                </a:cubicBezTo>
                <a:cubicBezTo>
                  <a:pt x="653381" y="263826"/>
                  <a:pt x="617087" y="300120"/>
                  <a:pt x="572317" y="300120"/>
                </a:cubicBezTo>
                <a:lnTo>
                  <a:pt x="397511" y="300120"/>
                </a:lnTo>
                <a:lnTo>
                  <a:pt x="397862" y="373034"/>
                </a:lnTo>
                <a:cubicBezTo>
                  <a:pt x="397862" y="373034"/>
                  <a:pt x="389002" y="464424"/>
                  <a:pt x="305140" y="427039"/>
                </a:cubicBezTo>
                <a:lnTo>
                  <a:pt x="33218" y="271065"/>
                </a:lnTo>
                <a:cubicBezTo>
                  <a:pt x="33218" y="271065"/>
                  <a:pt x="-41392" y="217550"/>
                  <a:pt x="33021" y="163763"/>
                </a:cubicBezTo>
                <a:lnTo>
                  <a:pt x="302805" y="7703"/>
                </a:lnTo>
                <a:cubicBezTo>
                  <a:pt x="302805" y="7703"/>
                  <a:pt x="335536" y="-7020"/>
                  <a:pt x="362469" y="4241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2B2F3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321</Words>
  <Application>Microsoft Office PowerPoint</Application>
  <PresentationFormat>宽屏</PresentationFormat>
  <Paragraphs>146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Source Han Sans</vt:lpstr>
      <vt:lpstr>OPPOSans R</vt:lpstr>
      <vt:lpstr>OPPOSans L</vt:lpstr>
      <vt:lpstr>OPPOSans B</vt:lpstr>
      <vt:lpstr>Source Han Sans CN Bold</vt:lpstr>
      <vt:lpstr>OPPOSans H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A01</cp:lastModifiedBy>
  <cp:revision>1</cp:revision>
  <dcterms:modified xsi:type="dcterms:W3CDTF">2024-10-01T12:54:17Z</dcterms:modified>
</cp:coreProperties>
</file>